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  <p:sldMasterId id="2147483720" r:id="rId2"/>
    <p:sldMasterId id="2147483732" r:id="rId3"/>
    <p:sldMasterId id="2147483756" r:id="rId4"/>
    <p:sldMasterId id="2147483768" r:id="rId5"/>
    <p:sldMasterId id="2147483780" r:id="rId6"/>
  </p:sldMasterIdLst>
  <p:notesMasterIdLst>
    <p:notesMasterId r:id="rId59"/>
  </p:notesMasterIdLst>
  <p:sldIdLst>
    <p:sldId id="313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83" r:id="rId21"/>
    <p:sldId id="284" r:id="rId22"/>
    <p:sldId id="285" r:id="rId23"/>
    <p:sldId id="286" r:id="rId24"/>
    <p:sldId id="287" r:id="rId25"/>
    <p:sldId id="288" r:id="rId26"/>
    <p:sldId id="289" r:id="rId27"/>
    <p:sldId id="290" r:id="rId28"/>
    <p:sldId id="291" r:id="rId29"/>
    <p:sldId id="292" r:id="rId30"/>
    <p:sldId id="293" r:id="rId31"/>
    <p:sldId id="294" r:id="rId32"/>
    <p:sldId id="295" r:id="rId33"/>
    <p:sldId id="296" r:id="rId34"/>
    <p:sldId id="297" r:id="rId35"/>
    <p:sldId id="298" r:id="rId36"/>
    <p:sldId id="299" r:id="rId37"/>
    <p:sldId id="300" r:id="rId38"/>
    <p:sldId id="301" r:id="rId39"/>
    <p:sldId id="302" r:id="rId40"/>
    <p:sldId id="303" r:id="rId41"/>
    <p:sldId id="304" r:id="rId42"/>
    <p:sldId id="305" r:id="rId43"/>
    <p:sldId id="306" r:id="rId44"/>
    <p:sldId id="307" r:id="rId45"/>
    <p:sldId id="308" r:id="rId46"/>
    <p:sldId id="315" r:id="rId47"/>
    <p:sldId id="321" r:id="rId48"/>
    <p:sldId id="331" r:id="rId49"/>
    <p:sldId id="332" r:id="rId50"/>
    <p:sldId id="324" r:id="rId51"/>
    <p:sldId id="325" r:id="rId52"/>
    <p:sldId id="326" r:id="rId53"/>
    <p:sldId id="327" r:id="rId54"/>
    <p:sldId id="328" r:id="rId55"/>
    <p:sldId id="329" r:id="rId56"/>
    <p:sldId id="330" r:id="rId57"/>
    <p:sldId id="314" r:id="rId5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765"/>
    <p:restoredTop sz="94632"/>
  </p:normalViewPr>
  <p:slideViewPr>
    <p:cSldViewPr snapToGrid="0" snapToObjects="1">
      <p:cViewPr varScale="1">
        <p:scale>
          <a:sx n="96" d="100"/>
          <a:sy n="96" d="100"/>
        </p:scale>
        <p:origin x="123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63" Type="http://schemas.openxmlformats.org/officeDocument/2006/relationships/tableStyles" Target="tableStyles.xml"/><Relationship Id="rId50" Type="http://schemas.openxmlformats.org/officeDocument/2006/relationships/slide" Target="slides/slide44.xml"/><Relationship Id="rId51" Type="http://schemas.openxmlformats.org/officeDocument/2006/relationships/slide" Target="slides/slide45.xml"/><Relationship Id="rId52" Type="http://schemas.openxmlformats.org/officeDocument/2006/relationships/slide" Target="slides/slide46.xml"/><Relationship Id="rId53" Type="http://schemas.openxmlformats.org/officeDocument/2006/relationships/slide" Target="slides/slide47.xml"/><Relationship Id="rId54" Type="http://schemas.openxmlformats.org/officeDocument/2006/relationships/slide" Target="slides/slide48.xml"/><Relationship Id="rId55" Type="http://schemas.openxmlformats.org/officeDocument/2006/relationships/slide" Target="slides/slide49.xml"/><Relationship Id="rId56" Type="http://schemas.openxmlformats.org/officeDocument/2006/relationships/slide" Target="slides/slide50.xml"/><Relationship Id="rId57" Type="http://schemas.openxmlformats.org/officeDocument/2006/relationships/slide" Target="slides/slide51.xml"/><Relationship Id="rId58" Type="http://schemas.openxmlformats.org/officeDocument/2006/relationships/slide" Target="slides/slide52.xml"/><Relationship Id="rId59" Type="http://schemas.openxmlformats.org/officeDocument/2006/relationships/notesMaster" Target="notesMasters/notesMaster1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Relationship Id="rId48" Type="http://schemas.openxmlformats.org/officeDocument/2006/relationships/slide" Target="slides/slide42.xml"/><Relationship Id="rId49" Type="http://schemas.openxmlformats.org/officeDocument/2006/relationships/slide" Target="slides/slide43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6" Type="http://schemas.openxmlformats.org/officeDocument/2006/relationships/slideMaster" Target="slideMasters/slideMaster6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60" Type="http://schemas.openxmlformats.org/officeDocument/2006/relationships/presProps" Target="presProps.xml"/><Relationship Id="rId61" Type="http://schemas.openxmlformats.org/officeDocument/2006/relationships/viewProps" Target="viewProps.xml"/><Relationship Id="rId62" Type="http://schemas.openxmlformats.org/officeDocument/2006/relationships/theme" Target="theme/theme1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/Relationships>
</file>

<file path=ppt/media/image1.jpeg>
</file>

<file path=ppt/media/image2.tiff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AD8636-2E20-4640-B1CC-01C8A39A0762}" type="datetimeFigureOut">
              <a:rPr lang="en-US" smtClean="0"/>
              <a:t>1/24/17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0D37B9-03D7-4C46-AD23-5E6AA8543A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321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0D37B9-03D7-4C46-AD23-5E6AA8543A6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7609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77F516-2260-4C84-92BA-18C33C4F9628}" type="slidenum">
              <a:rPr lang="en-SG" smtClean="0">
                <a:solidFill>
                  <a:prstClr val="black"/>
                </a:solidFill>
              </a:rPr>
              <a:pPr/>
              <a:t>25</a:t>
            </a:fld>
            <a:endParaRPr lang="en-SG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01355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77F516-2260-4C84-92BA-18C33C4F9628}" type="slidenum">
              <a:rPr lang="en-SG" smtClean="0">
                <a:solidFill>
                  <a:prstClr val="black"/>
                </a:solidFill>
              </a:rPr>
              <a:pPr/>
              <a:t>26</a:t>
            </a:fld>
            <a:endParaRPr lang="en-SG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76687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77F516-2260-4C84-92BA-18C33C4F9628}" type="slidenum">
              <a:rPr lang="en-SG" smtClean="0">
                <a:solidFill>
                  <a:prstClr val="black"/>
                </a:solidFill>
              </a:rPr>
              <a:pPr/>
              <a:t>27</a:t>
            </a:fld>
            <a:endParaRPr lang="en-SG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86700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Key points: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Most targets =/= Most points (e.g. N=5)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2B2D33-AFE3-BF48-92D4-C5336FE2A59D}" type="slidenum">
              <a:rPr lang="en-US" smtClean="0">
                <a:solidFill>
                  <a:prstClr val="black"/>
                </a:solidFill>
              </a:rPr>
              <a:pPr/>
              <a:t>43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5705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Key points: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1.  </a:t>
            </a:r>
            <a:r>
              <a:rPr lang="en-US" baseline="0" dirty="0" smtClean="0"/>
              <a:t>N can be larger than the grid, no max for N in Query 1</a:t>
            </a:r>
            <a:endParaRPr lang="en-US" dirty="0" smtClean="0"/>
          </a:p>
          <a:p>
            <a:pPr marL="228600" indent="-228600">
              <a:buAutoNum type="arabicPeriod" startAt="2"/>
            </a:pPr>
            <a:r>
              <a:rPr lang="en-US" dirty="0" smtClean="0"/>
              <a:t>Query</a:t>
            </a:r>
            <a:r>
              <a:rPr lang="en-US" baseline="0" dirty="0" smtClean="0"/>
              <a:t> 2: </a:t>
            </a:r>
            <a:r>
              <a:rPr lang="en-US" dirty="0" smtClean="0"/>
              <a:t>Max size to consider max(R,C) + 1</a:t>
            </a:r>
            <a:r>
              <a:rPr lang="en-US" baseline="0" dirty="0" smtClean="0"/>
              <a:t> in order t</a:t>
            </a:r>
            <a:r>
              <a:rPr lang="en-US" dirty="0" smtClean="0"/>
              <a:t>o</a:t>
            </a:r>
            <a:r>
              <a:rPr lang="en-US" baseline="0" dirty="0" smtClean="0"/>
              <a:t> cover the grid fully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3.</a:t>
            </a:r>
            <a:r>
              <a:rPr lang="en-US" baseline="0" dirty="0" smtClean="0"/>
              <a:t>  </a:t>
            </a:r>
            <a:r>
              <a:rPr lang="en-US" dirty="0" smtClean="0"/>
              <a:t>No shortcut, has to look at</a:t>
            </a:r>
            <a:r>
              <a:rPr lang="en-US" baseline="0" dirty="0" smtClean="0"/>
              <a:t> every cell </a:t>
            </a:r>
            <a:r>
              <a:rPr lang="en-US" baseline="0" dirty="0" smtClean="0">
                <a:sym typeface="Wingdings"/>
              </a:rPr>
              <a:t> require </a:t>
            </a:r>
            <a:r>
              <a:rPr lang="en-US" baseline="0" dirty="0" err="1" smtClean="0">
                <a:sym typeface="Wingdings"/>
              </a:rPr>
              <a:t>bruteforce</a:t>
            </a:r>
            <a:r>
              <a:rPr lang="en-US" baseline="0" dirty="0" smtClean="0">
                <a:sym typeface="Wingdings"/>
              </a:rPr>
              <a:t> approach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2B2D33-AFE3-BF48-92D4-C5336FE2A59D}" type="slidenum">
              <a:rPr lang="en-US" smtClean="0">
                <a:solidFill>
                  <a:prstClr val="black"/>
                </a:solidFill>
              </a:rPr>
              <a:pPr/>
              <a:t>44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76114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 to read grid? </a:t>
            </a:r>
            <a:r>
              <a:rPr lang="en-US" dirty="0" err="1" smtClean="0"/>
              <a:t>i</a:t>
            </a:r>
            <a:r>
              <a:rPr lang="en-US" baseline="0" dirty="0" smtClean="0"/>
              <a:t> = 0 to R-1, j = 0 to C-1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2B2D33-AFE3-BF48-92D4-C5336FE2A59D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5058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 to read for</a:t>
            </a:r>
            <a:r>
              <a:rPr lang="en-US" baseline="0" dirty="0" smtClean="0"/>
              <a:t> each position (</a:t>
            </a:r>
            <a:r>
              <a:rPr lang="en-US" baseline="0" dirty="0" err="1" smtClean="0"/>
              <a:t>I,j</a:t>
            </a:r>
            <a:r>
              <a:rPr lang="en-US" baseline="0" dirty="0" smtClean="0"/>
              <a:t>) in grid? Same as skeleton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2B2D33-AFE3-BF48-92D4-C5336FE2A59D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202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Note: can ignore whether points +1 or +3 as it</a:t>
            </a:r>
            <a:r>
              <a:rPr lang="en-US" baseline="0" dirty="0" smtClean="0"/>
              <a:t> will not affect either queries result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2B2D33-AFE3-BF48-92D4-C5336FE2A59D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2432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3C2C3-97BC-554A-8A00-898F493961FF}" type="datetime1">
              <a:rPr lang="en-SG" smtClean="0"/>
              <a:t>24/1/17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05332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83FA3-4B6E-8B4B-8C64-082DBF8A5FE1}" type="datetime1">
              <a:rPr lang="en-SG" smtClean="0"/>
              <a:t>24/1/17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9831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2302"/>
            <a:ext cx="1971675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2302"/>
            <a:ext cx="5800725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5C780-1745-A84D-91C7-AB5B42919434}" type="datetime1">
              <a:rPr lang="en-SG" smtClean="0"/>
              <a:t>24/1/17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1579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FB276-D046-9C48-8148-F3739DAD2100}" type="datetime1">
              <a:rPr lang="en-SG" smtClean="0"/>
              <a:t>24/1/17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10455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D300-BF42-F949-8DAA-CF71AC7C2B88}" type="datetime1">
              <a:rPr lang="en-SG" smtClean="0"/>
              <a:t>24/1/17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7139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D0941-8ACC-8D42-AC23-85549A5E15D2}" type="datetime1">
              <a:rPr lang="en-SG" smtClean="0"/>
              <a:t>24/1/17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4030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5"/>
            <a:ext cx="370332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3A6B0-7ABE-6A4F-9DA0-9D22D720DD1E}" type="datetime1">
              <a:rPr lang="en-SG" smtClean="0"/>
              <a:t>24/1/17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5850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BEBBF-BAAC-F34A-A6B7-825A83E96801}" type="datetime1">
              <a:rPr lang="en-SG" smtClean="0"/>
              <a:t>24/1/17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8811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4E3EA-62CA-A649-A6E9-5F4EF335C743}" type="datetime1">
              <a:rPr lang="en-SG" smtClean="0"/>
              <a:t>24/1/17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67063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64211-99C7-CD4A-85B4-8122C768E772}" type="datetime1">
              <a:rPr lang="en-SG" smtClean="0"/>
              <a:t>24/1/17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00591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731520"/>
            <a:ext cx="486918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F8B82CD3-9478-7643-8FD9-95848030BEF3}" type="datetime1">
              <a:rPr lang="en-SG" smtClean="0"/>
              <a:t>24/1/17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>
              <a:solidFill>
                <a:srgbClr val="637052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35E20A1-CA8B-C44B-AF3A-EA9FF10691F4}" type="slidenum">
              <a:rPr lang="en-US" smtClean="0">
                <a:solidFill>
                  <a:srgbClr val="637052"/>
                </a:solidFill>
              </a:rPr>
              <a:pPr/>
              <a:t>‹#›</a:t>
            </a:fld>
            <a:endParaRPr lang="en-US">
              <a:solidFill>
                <a:srgbClr val="63705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50514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12199-7E38-B94B-9A25-183A8FEB92F8}" type="datetime1">
              <a:rPr lang="en-SG" smtClean="0"/>
              <a:t>24/1/17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64753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5234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EEDF6-6A58-DB47-8D24-9F3615F3540B}" type="datetime1">
              <a:rPr lang="en-SG" smtClean="0"/>
              <a:t>24/1/17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82889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9502C-1843-A14F-A6BB-A404859570D1}" type="datetime1">
              <a:rPr lang="en-SG" smtClean="0"/>
              <a:t>24/1/17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0674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2302"/>
            <a:ext cx="1971675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2302"/>
            <a:ext cx="5800725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D5F72-7F4E-5540-9050-20FF685A2E64}" type="datetime1">
              <a:rPr lang="en-SG" smtClean="0"/>
              <a:t>24/1/17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18310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D10CD-74B2-B144-B035-D5E4BDF4FF1D}" type="datetime1">
              <a:rPr lang="en-SG" smtClean="0">
                <a:solidFill>
                  <a:prstClr val="black">
                    <a:tint val="75000"/>
                  </a:prstClr>
                </a:solidFill>
              </a:rPr>
              <a:t>24/1/17</a:t>
            </a:fld>
            <a:endParaRPr lang="en-SG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3E908-13DE-442B-994F-E53F971EC93D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6995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3116E6-2DCE-9043-89E2-38A15E2B2FCF}" type="datetime1">
              <a:rPr lang="en-SG" smtClean="0">
                <a:solidFill>
                  <a:prstClr val="black">
                    <a:tint val="75000"/>
                  </a:prstClr>
                </a:solidFill>
              </a:rPr>
              <a:t>24/1/17</a:t>
            </a:fld>
            <a:endParaRPr lang="en-SG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3E908-13DE-442B-994F-E53F971EC93D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943368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F2B3D-A5E7-E148-9C49-06218A8DB5F9}" type="datetime1">
              <a:rPr lang="en-SG" smtClean="0">
                <a:solidFill>
                  <a:prstClr val="black">
                    <a:tint val="75000"/>
                  </a:prstClr>
                </a:solidFill>
              </a:rPr>
              <a:t>24/1/17</a:t>
            </a:fld>
            <a:endParaRPr lang="en-SG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3E908-13DE-442B-994F-E53F971EC93D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392857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D5EC10-E1A9-294C-8202-66892278D71B}" type="datetime1">
              <a:rPr lang="en-SG" smtClean="0">
                <a:solidFill>
                  <a:prstClr val="black">
                    <a:tint val="75000"/>
                  </a:prstClr>
                </a:solidFill>
              </a:rPr>
              <a:t>24/1/17</a:t>
            </a:fld>
            <a:endParaRPr lang="en-SG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3E908-13DE-442B-994F-E53F971EC93D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597074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CAD67-D398-D842-8629-5BE6B59C5EAA}" type="datetime1">
              <a:rPr lang="en-SG" smtClean="0">
                <a:solidFill>
                  <a:prstClr val="black">
                    <a:tint val="75000"/>
                  </a:prstClr>
                </a:solidFill>
              </a:rPr>
              <a:t>24/1/17</a:t>
            </a:fld>
            <a:endParaRPr lang="en-SG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3E908-13DE-442B-994F-E53F971EC93D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128438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1D9B9-1B79-044D-B529-F575F78C1471}" type="datetime1">
              <a:rPr lang="en-SG" smtClean="0">
                <a:solidFill>
                  <a:prstClr val="black">
                    <a:tint val="75000"/>
                  </a:prstClr>
                </a:solidFill>
              </a:rPr>
              <a:t>24/1/17</a:t>
            </a:fld>
            <a:endParaRPr lang="en-SG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3E908-13DE-442B-994F-E53F971EC93D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151216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3EEC8F-FA94-B34C-87A3-9CB9C40615BA}" type="datetime1">
              <a:rPr lang="en-SG" smtClean="0">
                <a:solidFill>
                  <a:prstClr val="black">
                    <a:tint val="75000"/>
                  </a:prstClr>
                </a:solidFill>
              </a:rPr>
              <a:t>24/1/17</a:t>
            </a:fld>
            <a:endParaRPr lang="en-SG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3E908-13DE-442B-994F-E53F971EC93D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5290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D53AC-F1F1-6448-8185-7673C128053C}" type="datetime1">
              <a:rPr lang="en-SG" smtClean="0"/>
              <a:t>24/1/17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03753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DEB43-0010-BF4B-B5D7-4030029BFA49}" type="datetime1">
              <a:rPr lang="en-SG" smtClean="0">
                <a:solidFill>
                  <a:prstClr val="black">
                    <a:tint val="75000"/>
                  </a:prstClr>
                </a:solidFill>
              </a:rPr>
              <a:t>24/1/17</a:t>
            </a:fld>
            <a:endParaRPr lang="en-SG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3E908-13DE-442B-994F-E53F971EC93D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413409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C17932-DCBB-D84B-8AB8-449EBBA32ACD}" type="datetime1">
              <a:rPr lang="en-SG" smtClean="0">
                <a:solidFill>
                  <a:prstClr val="black">
                    <a:tint val="75000"/>
                  </a:prstClr>
                </a:solidFill>
              </a:rPr>
              <a:t>24/1/17</a:t>
            </a:fld>
            <a:endParaRPr lang="en-SG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3E908-13DE-442B-994F-E53F971EC93D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47012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E2000-F372-6940-9F24-CFA44B3832C7}" type="datetime1">
              <a:rPr lang="en-SG" smtClean="0">
                <a:solidFill>
                  <a:prstClr val="black">
                    <a:tint val="75000"/>
                  </a:prstClr>
                </a:solidFill>
              </a:rPr>
              <a:t>24/1/17</a:t>
            </a:fld>
            <a:endParaRPr lang="en-SG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3E908-13DE-442B-994F-E53F971EC93D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172329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8F6B5-C562-F448-8A53-2E375EF2CCAE}" type="datetime1">
              <a:rPr lang="en-SG" smtClean="0">
                <a:solidFill>
                  <a:prstClr val="black">
                    <a:tint val="75000"/>
                  </a:prstClr>
                </a:solidFill>
              </a:rPr>
              <a:t>24/1/17</a:t>
            </a:fld>
            <a:endParaRPr lang="en-SG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3E908-13DE-442B-994F-E53F971EC93D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50883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97928A-1C20-B54C-90EC-576943683298}" type="datetime1">
              <a:rPr lang="en-SG" smtClean="0"/>
              <a:t>24/1/17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288524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6DA6B-F594-0B48-A3B6-D5C64BC28904}" type="datetime1">
              <a:rPr lang="en-SG" smtClean="0"/>
              <a:t>24/1/17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42742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D6698-92D6-8940-B5EC-99A5135F00BD}" type="datetime1">
              <a:rPr lang="en-SG" smtClean="0"/>
              <a:t>24/1/17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281359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5"/>
            <a:ext cx="370332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D0295-5D2A-994E-B01C-6CD03F671D62}" type="datetime1">
              <a:rPr lang="en-SG" smtClean="0"/>
              <a:t>24/1/17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78068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271BC-C001-6A40-A2AB-4ADAFE62B435}" type="datetime1">
              <a:rPr lang="en-SG" smtClean="0"/>
              <a:t>24/1/17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68530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C8BB1-0BF0-E04A-9289-F650DCADA221}" type="datetime1">
              <a:rPr lang="en-SG" smtClean="0"/>
              <a:t>24/1/17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1556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5"/>
            <a:ext cx="370332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5"/>
            <a:ext cx="370332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34763-F700-514F-9B9F-ACB6AFB20DB1}" type="datetime1">
              <a:rPr lang="en-SG" smtClean="0"/>
              <a:t>24/1/17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400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7E900-582E-E24A-9EA5-C52FFD6C833A}" type="datetime1">
              <a:rPr lang="en-SG" smtClean="0"/>
              <a:t>24/1/17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07209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731520"/>
            <a:ext cx="486918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06FCB281-A687-4445-BBBC-A2246DB5093B}" type="datetime1">
              <a:rPr lang="en-SG" smtClean="0"/>
              <a:t>24/1/17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>
              <a:solidFill>
                <a:srgbClr val="637052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35E20A1-CA8B-C44B-AF3A-EA9FF10691F4}" type="slidenum">
              <a:rPr lang="en-US" smtClean="0">
                <a:solidFill>
                  <a:srgbClr val="637052"/>
                </a:solidFill>
              </a:rPr>
              <a:pPr/>
              <a:t>‹#›</a:t>
            </a:fld>
            <a:endParaRPr lang="en-US">
              <a:solidFill>
                <a:srgbClr val="63705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585991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5234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339B9E-53F6-7E4D-AF2B-038E53112738}" type="datetime1">
              <a:rPr lang="en-SG" smtClean="0"/>
              <a:t>24/1/17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47054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D211AF-9BCC-1A42-99A2-17D64DD094FF}" type="datetime1">
              <a:rPr lang="en-SG" smtClean="0"/>
              <a:t>24/1/17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2468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2302"/>
            <a:ext cx="1971675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2302"/>
            <a:ext cx="5800725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1C87C-4CFD-7A43-BC7F-A2D86352A706}" type="datetime1">
              <a:rPr lang="en-SG" smtClean="0"/>
              <a:t>24/1/17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8155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F8883-9E31-4647-B275-25D853ABF0DB}" type="datetime1">
              <a:rPr lang="en-SG" smtClean="0"/>
              <a:pPr/>
              <a:t>24/1/17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539011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0ECD9-9806-0B41-A7D2-97358670D8BE}" type="datetime1">
              <a:rPr lang="en-SG" smtClean="0"/>
              <a:pPr/>
              <a:t>24/1/17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353016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74480-A4B5-4343-8DB1-85552AF7EA8B}" type="datetime1">
              <a:rPr lang="en-SG" smtClean="0"/>
              <a:pPr/>
              <a:t>24/1/17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947193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5"/>
            <a:ext cx="370332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34AD2-246F-2540-A6EF-3C4639B0613C}" type="datetime1">
              <a:rPr lang="en-SG" smtClean="0"/>
              <a:pPr/>
              <a:t>24/1/17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612517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DB950-A04D-AE40-8FCC-51CF1BF594D8}" type="datetime1">
              <a:rPr lang="en-SG" smtClean="0"/>
              <a:pPr/>
              <a:t>24/1/17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0733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5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08E5F-3084-6D49-9D05-673B9559620E}" type="datetime1">
              <a:rPr lang="en-SG" smtClean="0"/>
              <a:t>24/1/17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1069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6D67C-B581-0D46-9F79-24AE098D8399}" type="datetime1">
              <a:rPr lang="en-SG" smtClean="0"/>
              <a:pPr/>
              <a:t>24/1/17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64720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D69DD-9B70-214A-AD19-24B7177F1E2E}" type="datetime1">
              <a:rPr lang="en-SG" smtClean="0"/>
              <a:pPr/>
              <a:t>24/1/17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075499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731520"/>
            <a:ext cx="486918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E28F039E-0A67-FE4A-9F84-1B0B664859D7}" type="datetime1">
              <a:rPr lang="en-SG" smtClean="0"/>
              <a:pPr/>
              <a:t>24/1/17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>
              <a:solidFill>
                <a:srgbClr val="637052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35E20A1-CA8B-C44B-AF3A-EA9FF10691F4}" type="slidenum">
              <a:rPr lang="en-US" smtClean="0">
                <a:solidFill>
                  <a:srgbClr val="637052"/>
                </a:solidFill>
              </a:rPr>
              <a:pPr/>
              <a:t>‹#›</a:t>
            </a:fld>
            <a:endParaRPr lang="en-US">
              <a:solidFill>
                <a:srgbClr val="63705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927456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5234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50320-F9EF-6841-BAAB-366B04A348B3}" type="datetime1">
              <a:rPr lang="en-SG" smtClean="0"/>
              <a:pPr/>
              <a:t>24/1/17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465502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76064-30FE-EE43-AC80-83C470409393}" type="datetime1">
              <a:rPr lang="en-SG" smtClean="0"/>
              <a:pPr/>
              <a:t>24/1/17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301865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2302"/>
            <a:ext cx="1971675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2302"/>
            <a:ext cx="5800725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B9459-AC93-2A4D-8549-6E1C3820C91D}" type="datetime1">
              <a:rPr lang="en-SG" smtClean="0"/>
              <a:pPr/>
              <a:t>24/1/17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188695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5000"/>
            <a:ext cx="75438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2000"/>
            <a:ext cx="64617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ACFAF-3812-2840-84A6-B8F8A9A2C5D2}" type="datetimeFigureOut">
              <a:rPr lang="en-US" smtClean="0">
                <a:solidFill>
                  <a:srgbClr val="DFDCB7"/>
                </a:solidFill>
              </a:rPr>
              <a:pPr/>
              <a:t>1/24/17</a:t>
            </a:fld>
            <a:endParaRPr lang="en-US">
              <a:solidFill>
                <a:srgbClr val="DFDCB7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DFDCB7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02327-71DD-684C-AC1E-FC0D09AFFBB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48546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ACFAF-3812-2840-84A6-B8F8A9A2C5D2}" type="datetimeFigureOut">
              <a:rPr lang="en-US" smtClean="0">
                <a:solidFill>
                  <a:srgbClr val="DFDCB7"/>
                </a:solidFill>
              </a:rPr>
              <a:pPr/>
              <a:t>1/24/17</a:t>
            </a:fld>
            <a:endParaRPr lang="en-US">
              <a:solidFill>
                <a:srgbClr val="DFDCB7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DFDCB7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02327-71DD-684C-AC1E-FC0D09AFFBB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511517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486400"/>
            <a:ext cx="7659687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52863"/>
            <a:ext cx="6135687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ACFAF-3812-2840-84A6-B8F8A9A2C5D2}" type="datetimeFigureOut">
              <a:rPr lang="en-US" smtClean="0">
                <a:solidFill>
                  <a:srgbClr val="DFDCB7"/>
                </a:solidFill>
              </a:rPr>
              <a:pPr/>
              <a:t>1/24/17</a:t>
            </a:fld>
            <a:endParaRPr lang="en-US">
              <a:solidFill>
                <a:srgbClr val="DFDCB7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DFDCB7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02327-71DD-684C-AC1E-FC0D09AFFBB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08715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96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ACFAF-3812-2840-84A6-B8F8A9A2C5D2}" type="datetimeFigureOut">
              <a:rPr lang="en-US" smtClean="0">
                <a:solidFill>
                  <a:srgbClr val="DFDCB7"/>
                </a:solidFill>
              </a:rPr>
              <a:pPr/>
              <a:t>1/24/17</a:t>
            </a:fld>
            <a:endParaRPr lang="en-US">
              <a:solidFill>
                <a:srgbClr val="DFDCB7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DFDCB7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02327-71DD-684C-AC1E-FC0D09AFFBB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6788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92B52-8ED4-6C4C-89E3-0FB5E849C3DC}" type="datetime1">
              <a:rPr lang="en-SG" smtClean="0"/>
              <a:t>24/1/17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694701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196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96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ACFAF-3812-2840-84A6-B8F8A9A2C5D2}" type="datetimeFigureOut">
              <a:rPr lang="en-US" smtClean="0">
                <a:solidFill>
                  <a:srgbClr val="DFDCB7"/>
                </a:solidFill>
              </a:rPr>
              <a:pPr/>
              <a:t>1/24/17</a:t>
            </a:fld>
            <a:endParaRPr lang="en-US">
              <a:solidFill>
                <a:srgbClr val="DFDCB7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DFDCB7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02327-71DD-684C-AC1E-FC0D09AFFBB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442659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ACFAF-3812-2840-84A6-B8F8A9A2C5D2}" type="datetimeFigureOut">
              <a:rPr lang="en-US" smtClean="0">
                <a:solidFill>
                  <a:srgbClr val="DFDCB7"/>
                </a:solidFill>
              </a:rPr>
              <a:pPr/>
              <a:t>1/24/17</a:t>
            </a:fld>
            <a:endParaRPr lang="en-US">
              <a:solidFill>
                <a:srgbClr val="DFDCB7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DFDCB7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02327-71DD-684C-AC1E-FC0D09AFFBB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11388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ACFAF-3812-2840-84A6-B8F8A9A2C5D2}" type="datetimeFigureOut">
              <a:rPr lang="en-US" smtClean="0">
                <a:solidFill>
                  <a:srgbClr val="DFDCB7"/>
                </a:solidFill>
              </a:rPr>
              <a:pPr/>
              <a:t>1/24/17</a:t>
            </a:fld>
            <a:endParaRPr lang="en-US">
              <a:solidFill>
                <a:srgbClr val="DFDCB7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DFDCB7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02327-71DD-684C-AC1E-FC0D09AFFBB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342087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5495544"/>
            <a:ext cx="77724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99" y="6096000"/>
            <a:ext cx="77724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ACFAF-3812-2840-84A6-B8F8A9A2C5D2}" type="datetimeFigureOut">
              <a:rPr lang="en-US" smtClean="0">
                <a:solidFill>
                  <a:srgbClr val="DFDCB7"/>
                </a:solidFill>
              </a:rPr>
              <a:pPr/>
              <a:t>1/24/17</a:t>
            </a:fld>
            <a:endParaRPr lang="en-US">
              <a:solidFill>
                <a:srgbClr val="DFDCB7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DFDCB7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02327-71DD-684C-AC1E-FC0D09AFFBB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04800" y="381000"/>
            <a:ext cx="7772400" cy="494284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442299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5495278"/>
            <a:ext cx="77724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4582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6096000"/>
            <a:ext cx="77724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ACFAF-3812-2840-84A6-B8F8A9A2C5D2}" type="datetimeFigureOut">
              <a:rPr lang="en-US" smtClean="0">
                <a:solidFill>
                  <a:srgbClr val="DFDCB7"/>
                </a:solidFill>
              </a:rPr>
              <a:pPr/>
              <a:t>1/24/17</a:t>
            </a:fld>
            <a:endParaRPr lang="en-US">
              <a:solidFill>
                <a:srgbClr val="DFDCB7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1402327-71DD-684C-AC1E-FC0D09AFFBB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>
              <a:solidFill>
                <a:srgbClr val="DFDCB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3940483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ACFAF-3812-2840-84A6-B8F8A9A2C5D2}" type="datetimeFigureOut">
              <a:rPr lang="en-US" smtClean="0">
                <a:solidFill>
                  <a:srgbClr val="DFDCB7"/>
                </a:solidFill>
              </a:rPr>
              <a:pPr/>
              <a:t>1/24/17</a:t>
            </a:fld>
            <a:endParaRPr lang="en-US">
              <a:solidFill>
                <a:srgbClr val="DFDCB7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DFDCB7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02327-71DD-684C-AC1E-FC0D09AFFBB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11177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1752600" cy="58515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ACFAF-3812-2840-84A6-B8F8A9A2C5D2}" type="datetimeFigureOut">
              <a:rPr lang="en-US" smtClean="0">
                <a:solidFill>
                  <a:srgbClr val="DFDCB7"/>
                </a:solidFill>
              </a:rPr>
              <a:pPr/>
              <a:t>1/24/17</a:t>
            </a:fld>
            <a:endParaRPr lang="en-US">
              <a:solidFill>
                <a:srgbClr val="DFDCB7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DFDCB7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02327-71DD-684C-AC1E-FC0D09AFFBB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70019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/>
          <p:nvPr/>
        </p:nvSpPr>
        <p:spPr>
          <a:xfrm>
            <a:off x="-75" y="6727600"/>
            <a:ext cx="9144000" cy="130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defTabSz="457200"/>
            <a:endParaRPr>
              <a:solidFill>
                <a:srgbClr val="2F2B20"/>
              </a:solidFill>
            </a:endParaRPr>
          </a:p>
        </p:txBody>
      </p: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943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311700" y="1688433"/>
            <a:ext cx="8520600" cy="4403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8472457" y="6217621"/>
            <a:ext cx="5487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07845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07A5C-708C-454F-B101-681C3D1587D1}" type="datetime1">
              <a:rPr lang="en-SG" smtClean="0"/>
              <a:t>24/1/17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727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731520"/>
            <a:ext cx="486918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95422E00-6C5F-AC4F-91C6-169695D67557}" type="datetime1">
              <a:rPr lang="en-SG" smtClean="0"/>
              <a:t>24/1/17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>
              <a:solidFill>
                <a:srgbClr val="637052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35E20A1-CA8B-C44B-AF3A-EA9FF10691F4}" type="slidenum">
              <a:rPr lang="en-US" smtClean="0">
                <a:solidFill>
                  <a:srgbClr val="637052"/>
                </a:solidFill>
              </a:rPr>
              <a:pPr/>
              <a:t>‹#›</a:t>
            </a:fld>
            <a:endParaRPr lang="en-US">
              <a:solidFill>
                <a:srgbClr val="63705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06194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013EAA-A30B-A644-B89F-61FF5E973895}" type="datetime1">
              <a:rPr lang="en-SG" smtClean="0"/>
              <a:t>24/1/17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201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3.xml"/><Relationship Id="rId12" Type="http://schemas.openxmlformats.org/officeDocument/2006/relationships/theme" Target="../theme/theme3.xml"/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44.xml"/><Relationship Id="rId12" Type="http://schemas.openxmlformats.org/officeDocument/2006/relationships/theme" Target="../theme/theme4.xml"/><Relationship Id="rId1" Type="http://schemas.openxmlformats.org/officeDocument/2006/relationships/slideLayout" Target="../slideLayouts/slideLayout34.xml"/><Relationship Id="rId2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/Relationships>
</file>

<file path=ppt/slideMasters/_rels/slideMaster5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55.xml"/><Relationship Id="rId12" Type="http://schemas.openxmlformats.org/officeDocument/2006/relationships/theme" Target="../theme/theme5.xml"/><Relationship Id="rId1" Type="http://schemas.openxmlformats.org/officeDocument/2006/relationships/slideLayout" Target="../slideLayouts/slideLayout45.xml"/><Relationship Id="rId2" Type="http://schemas.openxmlformats.org/officeDocument/2006/relationships/slideLayout" Target="../slideLayouts/slideLayout46.xml"/><Relationship Id="rId3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1.xml"/><Relationship Id="rId8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4.xml"/></Relationships>
</file>

<file path=ppt/slideMasters/_rels/slideMaster6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66.xml"/><Relationship Id="rId12" Type="http://schemas.openxmlformats.org/officeDocument/2006/relationships/slideLayout" Target="../slideLayouts/slideLayout67.xml"/><Relationship Id="rId13" Type="http://schemas.openxmlformats.org/officeDocument/2006/relationships/theme" Target="../theme/theme6.xml"/><Relationship Id="rId1" Type="http://schemas.openxmlformats.org/officeDocument/2006/relationships/slideLayout" Target="../slideLayouts/slideLayout56.xml"/><Relationship Id="rId2" Type="http://schemas.openxmlformats.org/officeDocument/2006/relationships/slideLayout" Target="../slideLayouts/slideLayout57.xml"/><Relationship Id="rId3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9.xml"/><Relationship Id="rId5" Type="http://schemas.openxmlformats.org/officeDocument/2006/relationships/slideLayout" Target="../slideLayouts/slideLayout60.xml"/><Relationship Id="rId6" Type="http://schemas.openxmlformats.org/officeDocument/2006/relationships/slideLayout" Target="../slideLayouts/slideLayout61.xml"/><Relationship Id="rId7" Type="http://schemas.openxmlformats.org/officeDocument/2006/relationships/slideLayout" Target="../slideLayouts/slideLayout62.xml"/><Relationship Id="rId8" Type="http://schemas.openxmlformats.org/officeDocument/2006/relationships/slideLayout" Target="../slideLayouts/slideLayout63.xml"/><Relationship Id="rId9" Type="http://schemas.openxmlformats.org/officeDocument/2006/relationships/slideLayout" Target="../slideLayouts/slideLayout64.xml"/><Relationship Id="rId10" Type="http://schemas.openxmlformats.org/officeDocument/2006/relationships/slideLayout" Target="../slideLayouts/slideLayout6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9144001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E05DBEF-C4FD-3744-9727-85243A72C399}" type="datetime1">
              <a:rPr lang="en-SG" smtClean="0"/>
              <a:t>24/1/17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7955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4A4E4B7E-D5C0-1F45-B102-508EBD720FEC}" type="datetime1">
              <a:rPr lang="en-SG" smtClean="0"/>
              <a:t>24/1/17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13106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0364D8-C173-5F4B-BB53-5F16E1C2C903}" type="datetime1">
              <a:rPr lang="en-SG" smtClean="0">
                <a:solidFill>
                  <a:prstClr val="black">
                    <a:tint val="75000"/>
                  </a:prstClr>
                </a:solidFill>
              </a:rPr>
              <a:t>24/1/17</a:t>
            </a:fld>
            <a:endParaRPr lang="en-SG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A3E908-13DE-442B-994F-E53F971EC93D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SG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84667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52CA345-75B0-D741-A857-01B2391FFC8A}" type="datetime1">
              <a:rPr lang="en-SG" smtClean="0"/>
              <a:t>24/1/17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39596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A6055E7F-A5B4-B546-8C3E-91514654822A}" type="datetime1">
              <a:rPr lang="en-SG" smtClean="0"/>
              <a:pPr/>
              <a:t>24/1/17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835E20A1-CA8B-C44B-AF3A-EA9FF10691F4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5811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6200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458200" y="0"/>
            <a:ext cx="685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srgbClr val="FFFFFF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8458200" y="54864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1788" y="5648960"/>
            <a:ext cx="54864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pPr defTabSz="457200"/>
            <a:fld id="{71402327-71DD-684C-AC1E-FC0D09AFFBB9}" type="slidenum">
              <a:rPr lang="en-US" smtClean="0"/>
              <a:pPr defTabSz="457200"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586910" y="4048760"/>
            <a:ext cx="236728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pPr defTabSz="457200"/>
            <a:endParaRPr lang="en-US">
              <a:solidFill>
                <a:srgbClr val="DFDCB7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551351" y="1645920"/>
            <a:ext cx="243839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pPr defTabSz="457200"/>
            <a:fld id="{48DACFAF-3812-2840-84A6-B8F8A9A2C5D2}" type="datetimeFigureOut">
              <a:rPr lang="en-US" smtClean="0">
                <a:solidFill>
                  <a:srgbClr val="DFDCB7"/>
                </a:solidFill>
              </a:rPr>
              <a:pPr defTabSz="457200"/>
              <a:t>1/24/17</a:t>
            </a:fld>
            <a:endParaRPr lang="en-US">
              <a:solidFill>
                <a:srgbClr val="DFDCB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7191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  <p:sldLayoutId id="2147483792" r:id="rId12"/>
  </p:sldLayoutIdLst>
  <p:txStyles>
    <p:titleStyle>
      <a:lvl1pPr algn="l" defTabSz="914400" rtl="0" eaLnBrk="1" latinLnBrk="0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3.xml"/><Relationship Id="rId2" Type="http://schemas.openxmlformats.org/officeDocument/2006/relationships/image" Target="../media/image5.tif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Relationship Id="rId2" Type="http://schemas.openxmlformats.org/officeDocument/2006/relationships/notesSlide" Target="../notesSlides/notesSlide5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Relationship Id="rId2" Type="http://schemas.openxmlformats.org/officeDocument/2006/relationships/notesSlide" Target="../notesSlides/notesSlide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8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9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image" Target="../media/image6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7200" dirty="0" smtClean="0"/>
              <a:t>Take-Home Lab #01</a:t>
            </a:r>
            <a:endParaRPr lang="en-US" sz="72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CS1020 – Data Structures And Algorithms 1</a:t>
            </a:r>
          </a:p>
          <a:p>
            <a:r>
              <a:rPr lang="en-US" dirty="0" smtClean="0"/>
              <a:t>AY2016-17 Semester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013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70098" y="288765"/>
            <a:ext cx="11128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prstClr val="black"/>
                </a:solidFill>
                <a:latin typeface="Gill Sans" charset="0"/>
                <a:ea typeface="Gill Sans" charset="0"/>
                <a:cs typeface="Gill Sans" charset="0"/>
              </a:rPr>
              <a:t>Trick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002958" y="6358226"/>
            <a:ext cx="10470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prstClr val="white"/>
                </a:solidFill>
              </a:rPr>
              <a:t>Island</a:t>
            </a:r>
            <a:endParaRPr lang="en-US" dirty="0">
              <a:solidFill>
                <a:prstClr val="white"/>
              </a:solidFill>
            </a:endParaRPr>
          </a:p>
        </p:txBody>
      </p:sp>
      <p:cxnSp>
        <p:nvCxnSpPr>
          <p:cNvPr id="12" name="Straight Connector 11"/>
          <p:cNvCxnSpPr/>
          <p:nvPr/>
        </p:nvCxnSpPr>
        <p:spPr>
          <a:xfrm>
            <a:off x="3364525" y="656492"/>
            <a:ext cx="2297723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447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94742" y="300488"/>
            <a:ext cx="20635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>
                <a:solidFill>
                  <a:prstClr val="black"/>
                </a:solidFill>
                <a:latin typeface="Gill Sans" charset="0"/>
                <a:ea typeface="Gill Sans" charset="0"/>
                <a:cs typeface="Gill Sans" charset="0"/>
              </a:rPr>
              <a:t>Technique</a:t>
            </a:r>
            <a:endParaRPr lang="en-US" sz="3600" dirty="0">
              <a:solidFill>
                <a:prstClr val="black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002958" y="6358226"/>
            <a:ext cx="10470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prstClr val="white"/>
                </a:solidFill>
              </a:rPr>
              <a:t>Island</a:t>
            </a: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7" name="TextShape 1"/>
          <p:cNvSpPr txBox="1"/>
          <p:nvPr/>
        </p:nvSpPr>
        <p:spPr>
          <a:xfrm>
            <a:off x="777328" y="1332189"/>
            <a:ext cx="7618186" cy="1184845"/>
          </a:xfrm>
          <a:prstGeom prst="rect">
            <a:avLst/>
          </a:prstGeom>
          <a:noFill/>
          <a:ln>
            <a:noFill/>
          </a:ln>
        </p:spPr>
        <p:txBody>
          <a:bodyPr lIns="67500" tIns="33750" rIns="67500" bIns="33750"/>
          <a:lstStyle/>
          <a:p>
            <a:pPr marL="205740" indent="-205470" algn="just">
              <a:buClr>
                <a:srgbClr val="4F81BD"/>
              </a:buClr>
              <a:buSzPct val="76000"/>
              <a:buFont typeface="Wingdings 3" charset="2"/>
              <a:buChar char=""/>
            </a:pPr>
            <a:r>
              <a:rPr lang="en-US" sz="2400" b="1" spc="-1" dirty="0">
                <a:solidFill>
                  <a:srgbClr val="1CADE4"/>
                </a:solidFill>
                <a:uFill>
                  <a:solidFill>
                    <a:srgbClr val="FFFFFF"/>
                  </a:solidFill>
                </a:uFill>
                <a:latin typeface="Calibri Light" panose="020F0302020204030204"/>
              </a:rPr>
              <a:t>Technique: 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 panose="020F0302020204030204"/>
              </a:rPr>
              <a:t>Just add a row and column of ‘0’s to the map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/>
          </p:nvPr>
        </p:nvGraphicFramePr>
        <p:xfrm>
          <a:off x="3597699" y="2703112"/>
          <a:ext cx="1857600" cy="185759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096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096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096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0960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30960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309600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368449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68449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3567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3567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3567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050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94742" y="300488"/>
            <a:ext cx="20635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>
                <a:solidFill>
                  <a:prstClr val="black"/>
                </a:solidFill>
                <a:latin typeface="Gill Sans" charset="0"/>
                <a:ea typeface="Gill Sans" charset="0"/>
                <a:cs typeface="Gill Sans" charset="0"/>
              </a:rPr>
              <a:t>Technique</a:t>
            </a:r>
            <a:endParaRPr lang="en-US" sz="3600" dirty="0">
              <a:solidFill>
                <a:prstClr val="black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002958" y="6358226"/>
            <a:ext cx="10470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prstClr val="white"/>
                </a:solidFill>
              </a:rPr>
              <a:t>Island</a:t>
            </a: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7" name="TextShape 1"/>
          <p:cNvSpPr txBox="1"/>
          <p:nvPr/>
        </p:nvSpPr>
        <p:spPr>
          <a:xfrm>
            <a:off x="777328" y="1332189"/>
            <a:ext cx="7618186" cy="1184845"/>
          </a:xfrm>
          <a:prstGeom prst="rect">
            <a:avLst/>
          </a:prstGeom>
          <a:noFill/>
          <a:ln>
            <a:noFill/>
          </a:ln>
        </p:spPr>
        <p:txBody>
          <a:bodyPr lIns="67500" tIns="33750" rIns="67500" bIns="33750"/>
          <a:lstStyle/>
          <a:p>
            <a:pPr marL="205740" indent="-205470" algn="just">
              <a:buClr>
                <a:srgbClr val="4F81BD"/>
              </a:buClr>
              <a:buSzPct val="76000"/>
              <a:buFont typeface="Wingdings 3" charset="2"/>
              <a:buChar char=""/>
            </a:pPr>
            <a:r>
              <a:rPr lang="en-US" sz="2400" b="1" spc="-1" dirty="0">
                <a:solidFill>
                  <a:srgbClr val="1CADE4"/>
                </a:solidFill>
                <a:uFill>
                  <a:solidFill>
                    <a:srgbClr val="FFFFFF"/>
                  </a:solidFill>
                </a:uFill>
                <a:latin typeface="Calibri Light" panose="020F0302020204030204"/>
              </a:rPr>
              <a:t>Technique: 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 panose="020F0302020204030204"/>
              </a:rPr>
              <a:t>Just add a row and column of ‘0’s to the map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/>
          </p:nvPr>
        </p:nvGraphicFramePr>
        <p:xfrm>
          <a:off x="3597699" y="2703112"/>
          <a:ext cx="1857600" cy="185759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096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096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096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0960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30960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309600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368449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68449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356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356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356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  <p:sp>
        <p:nvSpPr>
          <p:cNvPr id="3" name="Rounded Rectangle 2"/>
          <p:cNvSpPr/>
          <p:nvPr/>
        </p:nvSpPr>
        <p:spPr>
          <a:xfrm>
            <a:off x="3597699" y="4826421"/>
            <a:ext cx="1857600" cy="633046"/>
          </a:xfrm>
          <a:prstGeom prst="round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count = 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8" name="TextShape 1"/>
          <p:cNvSpPr txBox="1"/>
          <p:nvPr/>
        </p:nvSpPr>
        <p:spPr>
          <a:xfrm>
            <a:off x="777328" y="5725177"/>
            <a:ext cx="7618186" cy="1184845"/>
          </a:xfrm>
          <a:prstGeom prst="rect">
            <a:avLst/>
          </a:prstGeom>
          <a:noFill/>
          <a:ln>
            <a:noFill/>
          </a:ln>
        </p:spPr>
        <p:txBody>
          <a:bodyPr lIns="67500" tIns="33750" rIns="67500" bIns="33750"/>
          <a:lstStyle/>
          <a:p>
            <a:pPr marL="205740" indent="-205470" algn="just">
              <a:buClr>
                <a:srgbClr val="4F81BD"/>
              </a:buClr>
              <a:buSzPct val="76000"/>
              <a:buFont typeface="Wingdings 3" charset="2"/>
              <a:buChar char=""/>
            </a:pPr>
            <a:r>
              <a:rPr lang="en-US" sz="2400" spc="-1" dirty="0" smtClean="0">
                <a:uFill>
                  <a:solidFill>
                    <a:srgbClr val="FFFFFF"/>
                  </a:solidFill>
                </a:uFill>
                <a:latin typeface="Calibri Light" panose="020F0302020204030204"/>
              </a:rPr>
              <a:t>The extra data are called </a:t>
            </a:r>
            <a:r>
              <a:rPr lang="en-US" sz="2400" b="1" spc="-1" dirty="0" smtClean="0">
                <a:uFill>
                  <a:solidFill>
                    <a:srgbClr val="FFFFFF"/>
                  </a:solidFill>
                </a:uFill>
                <a:latin typeface="Calibri Light" panose="020F0302020204030204"/>
              </a:rPr>
              <a:t>sentinels / dummy data</a:t>
            </a:r>
            <a:r>
              <a:rPr lang="en-US" sz="2400" spc="-1" dirty="0" smtClean="0">
                <a:uFill>
                  <a:solidFill>
                    <a:srgbClr val="FFFFFF"/>
                  </a:solidFill>
                </a:uFill>
                <a:latin typeface="Calibri Light" panose="020F0302020204030204"/>
              </a:rPr>
              <a:t>.</a:t>
            </a:r>
            <a:endParaRPr lang="en-US" sz="2400" spc="-1" dirty="0">
              <a:uFill>
                <a:solidFill>
                  <a:srgbClr val="FFFFFF"/>
                </a:solidFill>
              </a:uFill>
              <a:latin typeface="Calibri Light" panose="020F03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335996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/>
          </p:nvPr>
        </p:nvGraphicFramePr>
        <p:xfrm>
          <a:off x="1035235" y="1793631"/>
          <a:ext cx="1857600" cy="25857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096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096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096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0960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30960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309600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350525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50525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117213" y="359104"/>
            <a:ext cx="4148060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solidFill>
                  <a:prstClr val="black"/>
                </a:solidFill>
                <a:latin typeface="Gill Sans" charset="0"/>
                <a:ea typeface="Gill Sans" charset="0"/>
                <a:cs typeface="Gill Sans" charset="0"/>
              </a:rPr>
              <a:t>Our Sample Input</a:t>
            </a:r>
          </a:p>
          <a:p>
            <a:pPr algn="ctr"/>
            <a:r>
              <a:rPr lang="en-US" sz="2000" dirty="0">
                <a:solidFill>
                  <a:prstClr val="black"/>
                </a:solidFill>
                <a:latin typeface="Gill Sans" charset="0"/>
                <a:ea typeface="Gill Sans" charset="0"/>
                <a:cs typeface="Gill Sans" charset="0"/>
              </a:rPr>
              <a:t>(after adding a row and column of ‘0’s)</a:t>
            </a:r>
          </a:p>
          <a:p>
            <a:endParaRPr lang="en-US" sz="3600" dirty="0">
              <a:solidFill>
                <a:prstClr val="black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035235" y="4874472"/>
            <a:ext cx="1857600" cy="633046"/>
          </a:xfrm>
          <a:prstGeom prst="round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prstClr val="white"/>
                </a:solidFill>
              </a:rPr>
              <a:t>count = 2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5677573" y="1793631"/>
          <a:ext cx="1857600" cy="25857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096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096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096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0960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30960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309600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350525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50525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4759555" y="359104"/>
            <a:ext cx="414805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solidFill>
                  <a:prstClr val="black"/>
                </a:solidFill>
                <a:latin typeface="Gill Sans" charset="0"/>
                <a:ea typeface="Gill Sans" charset="0"/>
                <a:cs typeface="Gill Sans" charset="0"/>
              </a:rPr>
              <a:t>Another Example</a:t>
            </a:r>
          </a:p>
          <a:p>
            <a:r>
              <a:rPr lang="en-US" sz="2000" dirty="0">
                <a:solidFill>
                  <a:prstClr val="black"/>
                </a:solidFill>
                <a:latin typeface="Gill Sans" charset="0"/>
                <a:ea typeface="Gill Sans" charset="0"/>
                <a:cs typeface="Gill Sans" charset="0"/>
              </a:rPr>
              <a:t>(after adding a row and column of ‘0’s)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5677573" y="4874472"/>
            <a:ext cx="1857600" cy="633046"/>
          </a:xfrm>
          <a:prstGeom prst="round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count = 3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002958" y="6358226"/>
            <a:ext cx="10470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prstClr val="white"/>
                </a:solidFill>
              </a:rPr>
              <a:t>Island</a:t>
            </a: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7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030931" y="302801"/>
            <a:ext cx="27318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>
                <a:solidFill>
                  <a:prstClr val="black"/>
                </a:solidFill>
                <a:latin typeface="Gill Sans" charset="0"/>
                <a:ea typeface="Gill Sans" charset="0"/>
                <a:cs typeface="Gill Sans" charset="0"/>
              </a:rPr>
              <a:t>Code Snippet</a:t>
            </a:r>
            <a:endParaRPr lang="en-US" sz="3600" dirty="0">
              <a:solidFill>
                <a:prstClr val="black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002958" y="6358226"/>
            <a:ext cx="10470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prstClr val="white"/>
                </a:solidFill>
              </a:rPr>
              <a:t>Island</a:t>
            </a: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110154" y="1284266"/>
            <a:ext cx="861646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7F0055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[][] </a:t>
            </a:r>
            <a:r>
              <a:rPr lang="en-US" dirty="0">
                <a:solidFill>
                  <a:srgbClr val="6A3E3E"/>
                </a:solidFill>
                <a:latin typeface="Monaco" charset="0"/>
              </a:rPr>
              <a:t>map = </a:t>
            </a:r>
            <a:r>
              <a:rPr lang="en-US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new </a:t>
            </a:r>
            <a:r>
              <a:rPr lang="en-US" dirty="0">
                <a:solidFill>
                  <a:srgbClr val="6A3E3E"/>
                </a:solidFill>
                <a:latin typeface="Monaco" charset="0"/>
              </a:rPr>
              <a:t>map</a:t>
            </a:r>
            <a:r>
              <a:rPr lang="en-US" dirty="0">
                <a:solidFill>
                  <a:prstClr val="black"/>
                </a:solidFill>
                <a:latin typeface="Monaco" charset="0"/>
              </a:rPr>
              <a:t>[R + 1][C + 1];</a:t>
            </a:r>
            <a:endParaRPr lang="en-US" dirty="0">
              <a:solidFill>
                <a:prstClr val="black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33696" y="4115351"/>
            <a:ext cx="9835661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7F0055"/>
                </a:solidFill>
                <a:latin typeface="Consolas" charset="0"/>
                <a:ea typeface="Consolas" charset="0"/>
                <a:cs typeface="Consolas" charset="0"/>
              </a:rPr>
              <a:t>boolean</a:t>
            </a:r>
            <a:r>
              <a:rPr lang="en-US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isTopLeftCornerOfAnIsland</a:t>
            </a:r>
            <a:r>
              <a:rPr lang="en-US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dirty="0" err="1">
                <a:solidFill>
                  <a:srgbClr val="7F0055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[][] </a:t>
            </a:r>
            <a:r>
              <a:rPr lang="en-US" dirty="0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map</a:t>
            </a:r>
            <a:r>
              <a:rPr lang="en-US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en-US" dirty="0" err="1">
                <a:solidFill>
                  <a:srgbClr val="7F0055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en-US" dirty="0" err="1">
                <a:solidFill>
                  <a:srgbClr val="7F0055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j</a:t>
            </a:r>
            <a:r>
              <a:rPr lang="en-US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) {</a:t>
            </a:r>
          </a:p>
          <a:p>
            <a:r>
              <a:rPr lang="en-US" dirty="0">
                <a:solidFill>
                  <a:srgbClr val="7F0055"/>
                </a:solidFill>
                <a:latin typeface="Consolas" charset="0"/>
                <a:ea typeface="Consolas" charset="0"/>
                <a:cs typeface="Consolas" charset="0"/>
              </a:rPr>
              <a:t>    return</a:t>
            </a:r>
            <a:r>
              <a:rPr lang="en-US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map</a:t>
            </a:r>
            <a:r>
              <a:rPr lang="en-US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[</a:t>
            </a:r>
            <a:r>
              <a:rPr lang="en-US" dirty="0" err="1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][</a:t>
            </a:r>
            <a:r>
              <a:rPr lang="en-US" dirty="0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j</a:t>
            </a:r>
            <a:r>
              <a:rPr lang="en-US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] == 1 </a:t>
            </a:r>
          </a:p>
          <a:p>
            <a:r>
              <a:rPr lang="en-US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      &amp;&amp; </a:t>
            </a:r>
            <a:r>
              <a:rPr lang="en-US" dirty="0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map</a:t>
            </a:r>
            <a:r>
              <a:rPr lang="en-US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[</a:t>
            </a:r>
            <a:r>
              <a:rPr lang="en-US" dirty="0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-1][</a:t>
            </a:r>
            <a:r>
              <a:rPr lang="en-US" dirty="0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j</a:t>
            </a:r>
            <a:r>
              <a:rPr lang="en-US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] == 0 </a:t>
            </a:r>
          </a:p>
          <a:p>
            <a:r>
              <a:rPr lang="en-US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	    &amp;&amp; </a:t>
            </a:r>
            <a:r>
              <a:rPr lang="en-US" dirty="0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map</a:t>
            </a:r>
            <a:r>
              <a:rPr lang="en-US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[</a:t>
            </a:r>
            <a:r>
              <a:rPr lang="en-US" dirty="0" err="1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][</a:t>
            </a:r>
            <a:r>
              <a:rPr lang="en-US" dirty="0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j</a:t>
            </a:r>
            <a:r>
              <a:rPr lang="en-US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-1] == 0;</a:t>
            </a:r>
          </a:p>
          <a:p>
            <a:r>
              <a:rPr lang="en-US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dirty="0">
              <a:solidFill>
                <a:prstClr val="black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172307" y="1988736"/>
            <a:ext cx="8616462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F0055"/>
                </a:solidFill>
                <a:latin typeface="Consolas" charset="0"/>
                <a:ea typeface="Consolas" charset="0"/>
                <a:cs typeface="Consolas" charset="0"/>
              </a:rPr>
              <a:t>for</a:t>
            </a:r>
            <a:r>
              <a:rPr lang="en-US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(</a:t>
            </a:r>
            <a:r>
              <a:rPr lang="en-US" dirty="0" err="1">
                <a:solidFill>
                  <a:srgbClr val="7F0055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1; </a:t>
            </a:r>
            <a:r>
              <a:rPr lang="en-US" dirty="0" err="1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&lt;= </a:t>
            </a:r>
            <a:r>
              <a:rPr lang="en-US" dirty="0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R</a:t>
            </a:r>
            <a:r>
              <a:rPr lang="en-US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  <a:r>
              <a:rPr lang="en-US" dirty="0" err="1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++) { </a:t>
            </a:r>
            <a:r>
              <a:rPr lang="en-US" dirty="0">
                <a:solidFill>
                  <a:srgbClr val="3F7F5F"/>
                </a:solidFill>
                <a:latin typeface="Consolas" charset="0"/>
                <a:ea typeface="Consolas" charset="0"/>
                <a:cs typeface="Consolas" charset="0"/>
              </a:rPr>
              <a:t>// why start from 1?</a:t>
            </a:r>
            <a:endParaRPr lang="en-US" dirty="0">
              <a:solidFill>
                <a:srgbClr val="000000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dirty="0">
                <a:solidFill>
                  <a:srgbClr val="7F0055"/>
                </a:solidFill>
                <a:latin typeface="Consolas" charset="0"/>
                <a:ea typeface="Consolas" charset="0"/>
                <a:cs typeface="Consolas" charset="0"/>
              </a:rPr>
              <a:t>for</a:t>
            </a:r>
            <a:r>
              <a:rPr lang="en-US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(</a:t>
            </a:r>
            <a:r>
              <a:rPr lang="en-US" dirty="0" err="1">
                <a:solidFill>
                  <a:srgbClr val="7F0055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j</a:t>
            </a:r>
            <a:r>
              <a:rPr lang="en-US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1; </a:t>
            </a:r>
            <a:r>
              <a:rPr lang="en-US" dirty="0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j</a:t>
            </a:r>
            <a:r>
              <a:rPr lang="en-US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&lt;= </a:t>
            </a:r>
            <a:r>
              <a:rPr lang="en-US" dirty="0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C</a:t>
            </a:r>
            <a:r>
              <a:rPr lang="en-US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  <a:r>
              <a:rPr lang="en-US" dirty="0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j</a:t>
            </a:r>
            <a:r>
              <a:rPr lang="en-US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++) {</a:t>
            </a:r>
          </a:p>
          <a:p>
            <a:r>
              <a:rPr lang="en-US" dirty="0">
                <a:solidFill>
                  <a:srgbClr val="7F0055"/>
                </a:solidFill>
                <a:latin typeface="Consolas" charset="0"/>
                <a:ea typeface="Consolas" charset="0"/>
                <a:cs typeface="Consolas" charset="0"/>
              </a:rPr>
              <a:t>        if</a:t>
            </a:r>
            <a:r>
              <a:rPr lang="en-US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(</a:t>
            </a:r>
            <a:r>
              <a:rPr lang="en-US" i="1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isTopLeftCornerOfAnIsland</a:t>
            </a:r>
            <a:r>
              <a:rPr lang="en-US" i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i="1" dirty="0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map</a:t>
            </a:r>
            <a:r>
              <a:rPr lang="en-US" i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en-US" i="1" dirty="0" err="1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i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en-US" i="1" dirty="0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j</a:t>
            </a:r>
            <a:r>
              <a:rPr lang="en-US" i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)) {</a:t>
            </a:r>
          </a:p>
          <a:p>
            <a:r>
              <a:rPr lang="de-DE" dirty="0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            </a:t>
            </a:r>
            <a:r>
              <a:rPr lang="de-DE" dirty="0" err="1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count</a:t>
            </a:r>
            <a:r>
              <a:rPr lang="de-DE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++;</a:t>
            </a:r>
          </a:p>
          <a:p>
            <a:r>
              <a:rPr lang="de-DE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	  }</a:t>
            </a:r>
          </a:p>
          <a:p>
            <a:r>
              <a:rPr lang="de-DE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}</a:t>
            </a:r>
          </a:p>
          <a:p>
            <a:r>
              <a:rPr lang="de-DE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248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Problem </a:t>
            </a:r>
            <a:r>
              <a:rPr lang="en-US" smtClean="0"/>
              <a:t>2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2048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590" y="624469"/>
            <a:ext cx="3724507" cy="372450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1933" y="245327"/>
            <a:ext cx="3634734" cy="4594382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290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2048 Puzzle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97152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4 by 4 matrix</a:t>
            </a:r>
          </a:p>
          <a:p>
            <a:r>
              <a:rPr lang="en-US" dirty="0"/>
              <a:t>You can slide the tiles in 4 directions: up, down, left, right</a:t>
            </a:r>
          </a:p>
          <a:p>
            <a:pPr lvl="1"/>
            <a:r>
              <a:rPr lang="en-US" dirty="0"/>
              <a:t>Tiles will hit each other</a:t>
            </a:r>
          </a:p>
          <a:p>
            <a:pPr lvl="1"/>
            <a:r>
              <a:rPr lang="en-US" dirty="0"/>
              <a:t>If 2 same-number tiles hit each other, they are “merged”</a:t>
            </a:r>
          </a:p>
          <a:p>
            <a:pPr lvl="1"/>
            <a:r>
              <a:rPr lang="en-US" dirty="0"/>
              <a:t>Tiles can only be merged once</a:t>
            </a:r>
          </a:p>
          <a:p>
            <a:r>
              <a:rPr lang="en-SG" dirty="0"/>
              <a:t>Write a piece of code to print the result of the move</a:t>
            </a:r>
          </a:p>
          <a:p>
            <a:r>
              <a:rPr lang="en-SG" dirty="0"/>
              <a:t>Input:</a:t>
            </a:r>
          </a:p>
          <a:p>
            <a:pPr lvl="1"/>
            <a:r>
              <a:rPr lang="en-SG" b="1" dirty="0"/>
              <a:t>4 lines of 4 numbers </a:t>
            </a:r>
            <a:r>
              <a:rPr lang="en-SG" dirty="0"/>
              <a:t>- Initial state of the puzzle</a:t>
            </a:r>
          </a:p>
          <a:p>
            <a:pPr lvl="1"/>
            <a:r>
              <a:rPr lang="en-SG" dirty="0"/>
              <a:t>Followed by </a:t>
            </a:r>
            <a:r>
              <a:rPr lang="en-SG" b="1" dirty="0"/>
              <a:t>d</a:t>
            </a:r>
            <a:r>
              <a:rPr lang="en-SG" dirty="0"/>
              <a:t> - the direction of the move</a:t>
            </a:r>
          </a:p>
          <a:p>
            <a:pPr lvl="2"/>
            <a:r>
              <a:rPr lang="en-US" dirty="0"/>
              <a:t>0 (left)</a:t>
            </a:r>
          </a:p>
          <a:p>
            <a:pPr lvl="2"/>
            <a:r>
              <a:rPr lang="en-US" dirty="0"/>
              <a:t>1 (up)</a:t>
            </a:r>
          </a:p>
          <a:p>
            <a:pPr lvl="2"/>
            <a:r>
              <a:rPr lang="en-US" dirty="0"/>
              <a:t>2 (right)</a:t>
            </a:r>
          </a:p>
          <a:p>
            <a:pPr lvl="2"/>
            <a:r>
              <a:rPr lang="en-US" dirty="0"/>
              <a:t>3 (down)</a:t>
            </a:r>
            <a:endParaRPr lang="en-SG" dirty="0"/>
          </a:p>
          <a:p>
            <a:r>
              <a:rPr lang="en-SG" dirty="0"/>
              <a:t>Output the outcome of the move</a:t>
            </a:r>
          </a:p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3E908-13DE-442B-994F-E53F971EC93D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16</a:t>
            </a:fld>
            <a:endParaRPr lang="en-SG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686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1</a:t>
            </a:r>
            <a:endParaRPr lang="en-SG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/>
          </p:nvPr>
        </p:nvGraphicFramePr>
        <p:xfrm>
          <a:off x="683568" y="1628800"/>
          <a:ext cx="5256584" cy="456510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141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31414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31414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31414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1141276"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2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0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0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2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141276"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4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16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8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2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141276"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2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64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32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4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1141276"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32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32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64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0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6219353" y="2764868"/>
            <a:ext cx="244827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prstClr val="black"/>
                </a:solidFill>
              </a:rPr>
              <a:t>Move left</a:t>
            </a:r>
            <a:endParaRPr lang="en-SG" sz="4400" dirty="0">
              <a:solidFill>
                <a:prstClr val="black"/>
              </a:solidFill>
            </a:endParaRPr>
          </a:p>
        </p:txBody>
      </p:sp>
      <p:sp>
        <p:nvSpPr>
          <p:cNvPr id="6" name="Right Arrow 5"/>
          <p:cNvSpPr/>
          <p:nvPr/>
        </p:nvSpPr>
        <p:spPr>
          <a:xfrm rot="10800000">
            <a:off x="6498554" y="1772816"/>
            <a:ext cx="1889870" cy="936104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>
              <a:solidFill>
                <a:prstClr val="white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3E908-13DE-442B-994F-E53F971EC93D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17</a:t>
            </a:fld>
            <a:endParaRPr lang="en-SG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8225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1</a:t>
            </a:r>
            <a:endParaRPr lang="en-SG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/>
          </p:nvPr>
        </p:nvGraphicFramePr>
        <p:xfrm>
          <a:off x="683568" y="1965446"/>
          <a:ext cx="2448272" cy="212621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1206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12068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1206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12068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531553">
                <a:tc>
                  <a:txBody>
                    <a:bodyPr/>
                    <a:lstStyle/>
                    <a:p>
                      <a:pPr algn="ctr"/>
                      <a:r>
                        <a:rPr lang="en-US" sz="3100" b="1" dirty="0">
                          <a:solidFill>
                            <a:srgbClr val="FF0000"/>
                          </a:solidFill>
                        </a:rPr>
                        <a:t>2</a:t>
                      </a:r>
                      <a:endParaRPr lang="en-SG" sz="3100" b="1" dirty="0">
                        <a:solidFill>
                          <a:srgbClr val="FF0000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dirty="0"/>
                        <a:t>0</a:t>
                      </a:r>
                      <a:endParaRPr lang="en-SG" sz="3100" dirty="0"/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dirty="0"/>
                        <a:t>0</a:t>
                      </a:r>
                      <a:endParaRPr lang="en-SG" sz="3100" dirty="0"/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1" dirty="0">
                          <a:solidFill>
                            <a:srgbClr val="FF0000"/>
                          </a:solidFill>
                        </a:rPr>
                        <a:t>2</a:t>
                      </a:r>
                      <a:endParaRPr lang="en-SG" sz="3100" b="1" dirty="0">
                        <a:solidFill>
                          <a:srgbClr val="FF0000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31553">
                <a:tc>
                  <a:txBody>
                    <a:bodyPr/>
                    <a:lstStyle/>
                    <a:p>
                      <a:pPr algn="ctr"/>
                      <a:r>
                        <a:rPr lang="en-US" sz="3100" dirty="0"/>
                        <a:t>4</a:t>
                      </a:r>
                      <a:endParaRPr lang="en-SG" sz="3100" dirty="0"/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dirty="0"/>
                        <a:t>16</a:t>
                      </a:r>
                      <a:endParaRPr lang="en-SG" sz="3100" dirty="0"/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dirty="0"/>
                        <a:t>8</a:t>
                      </a:r>
                      <a:endParaRPr lang="en-SG" sz="3100" dirty="0"/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dirty="0"/>
                        <a:t>2</a:t>
                      </a:r>
                      <a:endParaRPr lang="en-SG" sz="3100" dirty="0"/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531553">
                <a:tc>
                  <a:txBody>
                    <a:bodyPr/>
                    <a:lstStyle/>
                    <a:p>
                      <a:pPr algn="ctr"/>
                      <a:r>
                        <a:rPr lang="en-US" sz="3100" dirty="0"/>
                        <a:t>2</a:t>
                      </a:r>
                      <a:endParaRPr lang="en-SG" sz="3100" dirty="0"/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dirty="0"/>
                        <a:t>64</a:t>
                      </a:r>
                      <a:endParaRPr lang="en-SG" sz="3100" dirty="0"/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dirty="0"/>
                        <a:t>32</a:t>
                      </a:r>
                      <a:endParaRPr lang="en-SG" sz="3100" dirty="0"/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dirty="0"/>
                        <a:t>4</a:t>
                      </a:r>
                      <a:endParaRPr lang="en-SG" sz="3100" dirty="0"/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531553">
                <a:tc>
                  <a:txBody>
                    <a:bodyPr/>
                    <a:lstStyle/>
                    <a:p>
                      <a:pPr algn="ctr"/>
                      <a:r>
                        <a:rPr lang="en-US" sz="3100" b="1" dirty="0">
                          <a:solidFill>
                            <a:srgbClr val="FF0000"/>
                          </a:solidFill>
                        </a:rPr>
                        <a:t>32</a:t>
                      </a:r>
                      <a:endParaRPr lang="en-SG" sz="3100" b="1" dirty="0">
                        <a:solidFill>
                          <a:srgbClr val="FF0000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1" dirty="0">
                          <a:solidFill>
                            <a:srgbClr val="FF0000"/>
                          </a:solidFill>
                        </a:rPr>
                        <a:t>32</a:t>
                      </a:r>
                      <a:endParaRPr lang="en-SG" sz="3100" b="1" dirty="0">
                        <a:solidFill>
                          <a:srgbClr val="FF0000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dirty="0"/>
                        <a:t>64</a:t>
                      </a:r>
                      <a:endParaRPr lang="en-SG" sz="3100" dirty="0"/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dirty="0"/>
                        <a:t>0</a:t>
                      </a:r>
                      <a:endParaRPr lang="en-SG" sz="3100" dirty="0"/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526112" y="2541510"/>
            <a:ext cx="19477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prstClr val="black"/>
                </a:solidFill>
              </a:rPr>
              <a:t>Move left</a:t>
            </a:r>
            <a:endParaRPr lang="en-SG" sz="3200" dirty="0">
              <a:solidFill>
                <a:prstClr val="black"/>
              </a:solidFill>
            </a:endParaRPr>
          </a:p>
        </p:txBody>
      </p:sp>
      <p:sp>
        <p:nvSpPr>
          <p:cNvPr id="6" name="Right Arrow 5"/>
          <p:cNvSpPr/>
          <p:nvPr/>
        </p:nvSpPr>
        <p:spPr>
          <a:xfrm rot="10800000" flipV="1">
            <a:off x="4058726" y="2037865"/>
            <a:ext cx="882533" cy="437143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>
              <a:solidFill>
                <a:prstClr val="white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275856" y="3140042"/>
            <a:ext cx="24482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FF0000"/>
                </a:solidFill>
              </a:rPr>
              <a:t>Similar numbers will be merged</a:t>
            </a:r>
            <a:endParaRPr lang="en-SG" sz="2400" dirty="0">
              <a:solidFill>
                <a:srgbClr val="FF0000"/>
              </a:solidFill>
            </a:endParaRPr>
          </a:p>
        </p:txBody>
      </p:sp>
      <p:graphicFrame>
        <p:nvGraphicFramePr>
          <p:cNvPr id="9" name="Content Placeholder 3"/>
          <p:cNvGraphicFramePr>
            <a:graphicFrameLocks/>
          </p:cNvGraphicFramePr>
          <p:nvPr>
            <p:extLst/>
          </p:nvPr>
        </p:nvGraphicFramePr>
        <p:xfrm>
          <a:off x="5835774" y="1965446"/>
          <a:ext cx="2448272" cy="212621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1206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12068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1206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12068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531553">
                <a:tc>
                  <a:txBody>
                    <a:bodyPr/>
                    <a:lstStyle/>
                    <a:p>
                      <a:pPr algn="ctr"/>
                      <a:r>
                        <a:rPr lang="en-US" sz="3100" b="1" dirty="0">
                          <a:solidFill>
                            <a:srgbClr val="FF0000"/>
                          </a:solidFill>
                        </a:rPr>
                        <a:t>4</a:t>
                      </a:r>
                      <a:endParaRPr lang="en-SG" sz="3100" b="1" dirty="0">
                        <a:solidFill>
                          <a:srgbClr val="FF0000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dirty="0"/>
                        <a:t>0</a:t>
                      </a:r>
                      <a:endParaRPr lang="en-SG" sz="3100" dirty="0"/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dirty="0"/>
                        <a:t>0</a:t>
                      </a:r>
                      <a:endParaRPr lang="en-SG" sz="3100" dirty="0"/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dirty="0"/>
                        <a:t>0</a:t>
                      </a:r>
                      <a:endParaRPr lang="en-SG" sz="3100" dirty="0"/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31553">
                <a:tc>
                  <a:txBody>
                    <a:bodyPr/>
                    <a:lstStyle/>
                    <a:p>
                      <a:pPr algn="ctr"/>
                      <a:r>
                        <a:rPr lang="en-US" sz="3100" dirty="0"/>
                        <a:t>4</a:t>
                      </a:r>
                      <a:endParaRPr lang="en-SG" sz="3100" dirty="0"/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dirty="0"/>
                        <a:t>16</a:t>
                      </a:r>
                      <a:endParaRPr lang="en-SG" sz="3100" dirty="0"/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dirty="0"/>
                        <a:t>8</a:t>
                      </a:r>
                      <a:endParaRPr lang="en-SG" sz="3100" dirty="0"/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dirty="0"/>
                        <a:t>2</a:t>
                      </a:r>
                      <a:endParaRPr lang="en-SG" sz="3100" dirty="0"/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531553">
                <a:tc>
                  <a:txBody>
                    <a:bodyPr/>
                    <a:lstStyle/>
                    <a:p>
                      <a:pPr algn="ctr"/>
                      <a:r>
                        <a:rPr lang="en-US" sz="3100" dirty="0"/>
                        <a:t>2</a:t>
                      </a:r>
                      <a:endParaRPr lang="en-SG" sz="3100" dirty="0"/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dirty="0"/>
                        <a:t>64</a:t>
                      </a:r>
                      <a:endParaRPr lang="en-SG" sz="3100" dirty="0"/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dirty="0"/>
                        <a:t>32</a:t>
                      </a:r>
                      <a:endParaRPr lang="en-SG" sz="3100" dirty="0"/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dirty="0"/>
                        <a:t>4</a:t>
                      </a:r>
                      <a:endParaRPr lang="en-SG" sz="3100" dirty="0"/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531553">
                <a:tc>
                  <a:txBody>
                    <a:bodyPr/>
                    <a:lstStyle/>
                    <a:p>
                      <a:pPr algn="ctr"/>
                      <a:r>
                        <a:rPr lang="en-US" sz="3100" b="1" dirty="0">
                          <a:solidFill>
                            <a:srgbClr val="FF0000"/>
                          </a:solidFill>
                        </a:rPr>
                        <a:t>64</a:t>
                      </a:r>
                      <a:endParaRPr lang="en-SG" sz="3100" b="1" dirty="0">
                        <a:solidFill>
                          <a:srgbClr val="FF0000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dirty="0"/>
                        <a:t>64</a:t>
                      </a:r>
                      <a:endParaRPr lang="en-SG" sz="3100" dirty="0"/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dirty="0"/>
                        <a:t>0</a:t>
                      </a:r>
                      <a:endParaRPr lang="en-SG" sz="3100" dirty="0"/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dirty="0"/>
                        <a:t>0</a:t>
                      </a:r>
                      <a:endParaRPr lang="en-SG" sz="3100" dirty="0"/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863588" y="4355812"/>
            <a:ext cx="208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prstClr val="black"/>
                </a:solidFill>
              </a:rPr>
              <a:t>Before</a:t>
            </a:r>
            <a:endParaRPr lang="en-SG" dirty="0">
              <a:solidFill>
                <a:prstClr val="black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012160" y="4341710"/>
            <a:ext cx="208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prstClr val="black"/>
                </a:solidFill>
              </a:rPr>
              <a:t>After</a:t>
            </a:r>
            <a:endParaRPr lang="en-SG" dirty="0">
              <a:solidFill>
                <a:prstClr val="black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3E908-13DE-442B-994F-E53F971EC93D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18</a:t>
            </a:fld>
            <a:endParaRPr lang="en-SG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801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2</a:t>
            </a:r>
            <a:endParaRPr lang="en-SG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/>
          </p:nvPr>
        </p:nvGraphicFramePr>
        <p:xfrm>
          <a:off x="683568" y="1628800"/>
          <a:ext cx="5256584" cy="456510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141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31414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31414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31414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1141276"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2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0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0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2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141276"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4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16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8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2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141276"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2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64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32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4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1141276"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32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32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64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0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6219353" y="3632448"/>
            <a:ext cx="244827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prstClr val="black"/>
                </a:solidFill>
              </a:rPr>
              <a:t>Move up</a:t>
            </a:r>
            <a:endParaRPr lang="en-SG" sz="4400" dirty="0">
              <a:solidFill>
                <a:prstClr val="black"/>
              </a:solidFill>
            </a:endParaRPr>
          </a:p>
        </p:txBody>
      </p:sp>
      <p:sp>
        <p:nvSpPr>
          <p:cNvPr id="6" name="Right Arrow 5"/>
          <p:cNvSpPr/>
          <p:nvPr/>
        </p:nvSpPr>
        <p:spPr>
          <a:xfrm rot="16200000">
            <a:off x="6498554" y="2160029"/>
            <a:ext cx="1889870" cy="936104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>
              <a:solidFill>
                <a:prstClr val="white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3E908-13DE-442B-994F-E53F971EC93D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19</a:t>
            </a:fld>
            <a:endParaRPr lang="en-SG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6555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1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Island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"/>
            <a:ext cx="9144000" cy="4923691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701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2</a:t>
            </a:r>
            <a:endParaRPr lang="en-SG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/>
          </p:nvPr>
        </p:nvGraphicFramePr>
        <p:xfrm>
          <a:off x="683568" y="1965446"/>
          <a:ext cx="2448272" cy="212621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1206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12068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1206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12068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531553">
                <a:tc>
                  <a:txBody>
                    <a:bodyPr/>
                    <a:lstStyle/>
                    <a:p>
                      <a:pPr algn="ctr"/>
                      <a:r>
                        <a:rPr lang="en-US" sz="3100" dirty="0"/>
                        <a:t>2</a:t>
                      </a:r>
                      <a:endParaRPr lang="en-SG" sz="3100" dirty="0"/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3100" b="0" dirty="0">
                        <a:solidFill>
                          <a:schemeClr val="tx1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3100" b="0" dirty="0">
                        <a:solidFill>
                          <a:schemeClr val="tx1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1" dirty="0">
                          <a:solidFill>
                            <a:srgbClr val="FF0000"/>
                          </a:solidFill>
                        </a:rPr>
                        <a:t>2</a:t>
                      </a:r>
                      <a:endParaRPr lang="en-SG" sz="3100" b="1" dirty="0">
                        <a:solidFill>
                          <a:srgbClr val="FF0000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31553">
                <a:tc>
                  <a:txBody>
                    <a:bodyPr/>
                    <a:lstStyle/>
                    <a:p>
                      <a:pPr algn="ctr"/>
                      <a:r>
                        <a:rPr lang="en-US" sz="3100" dirty="0"/>
                        <a:t>4</a:t>
                      </a:r>
                      <a:endParaRPr lang="en-SG" sz="3100" dirty="0"/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1" dirty="0">
                          <a:solidFill>
                            <a:srgbClr val="FFC000"/>
                          </a:solidFill>
                        </a:rPr>
                        <a:t>16</a:t>
                      </a:r>
                      <a:endParaRPr lang="en-SG" sz="3100" b="1" dirty="0">
                        <a:solidFill>
                          <a:srgbClr val="FFC000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1" dirty="0">
                          <a:solidFill>
                            <a:srgbClr val="FFC000"/>
                          </a:solidFill>
                        </a:rPr>
                        <a:t>8</a:t>
                      </a:r>
                      <a:endParaRPr lang="en-SG" sz="3100" b="1" dirty="0">
                        <a:solidFill>
                          <a:srgbClr val="FFC000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1" dirty="0">
                          <a:solidFill>
                            <a:srgbClr val="FF0000"/>
                          </a:solidFill>
                        </a:rPr>
                        <a:t>2</a:t>
                      </a:r>
                      <a:endParaRPr lang="en-SG" sz="3100" b="1" dirty="0">
                        <a:solidFill>
                          <a:srgbClr val="FF0000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531553">
                <a:tc>
                  <a:txBody>
                    <a:bodyPr/>
                    <a:lstStyle/>
                    <a:p>
                      <a:pPr algn="ctr"/>
                      <a:r>
                        <a:rPr lang="en-US" sz="3100" dirty="0"/>
                        <a:t>2</a:t>
                      </a:r>
                      <a:endParaRPr lang="en-SG" sz="3100" dirty="0"/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1" dirty="0">
                          <a:solidFill>
                            <a:srgbClr val="FFC000"/>
                          </a:solidFill>
                        </a:rPr>
                        <a:t>64</a:t>
                      </a:r>
                      <a:endParaRPr lang="en-SG" sz="3100" b="1" dirty="0">
                        <a:solidFill>
                          <a:srgbClr val="FFC000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1" dirty="0">
                          <a:solidFill>
                            <a:srgbClr val="FFC000"/>
                          </a:solidFill>
                        </a:rPr>
                        <a:t>32</a:t>
                      </a:r>
                      <a:endParaRPr lang="en-SG" sz="3100" b="1" dirty="0">
                        <a:solidFill>
                          <a:srgbClr val="FFC000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dirty="0"/>
                        <a:t>4</a:t>
                      </a:r>
                      <a:endParaRPr lang="en-SG" sz="3100" dirty="0"/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531553">
                <a:tc>
                  <a:txBody>
                    <a:bodyPr/>
                    <a:lstStyle/>
                    <a:p>
                      <a:pPr algn="ctr"/>
                      <a:r>
                        <a:rPr lang="en-US" sz="3100" dirty="0"/>
                        <a:t>32</a:t>
                      </a:r>
                      <a:endParaRPr lang="en-SG" sz="3100" dirty="0"/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1" dirty="0">
                          <a:solidFill>
                            <a:srgbClr val="FFC000"/>
                          </a:solidFill>
                        </a:rPr>
                        <a:t>32</a:t>
                      </a:r>
                      <a:endParaRPr lang="en-SG" sz="3100" b="1" dirty="0">
                        <a:solidFill>
                          <a:srgbClr val="FFC000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1" dirty="0">
                          <a:solidFill>
                            <a:srgbClr val="FFC000"/>
                          </a:solidFill>
                        </a:rPr>
                        <a:t>64</a:t>
                      </a:r>
                      <a:endParaRPr lang="en-SG" sz="3100" b="1" dirty="0">
                        <a:solidFill>
                          <a:srgbClr val="FFC000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dirty="0"/>
                        <a:t>0</a:t>
                      </a:r>
                      <a:endParaRPr lang="en-SG" sz="3100" dirty="0"/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526112" y="2541510"/>
            <a:ext cx="19477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prstClr val="black"/>
                </a:solidFill>
              </a:rPr>
              <a:t>Move up</a:t>
            </a:r>
            <a:endParaRPr lang="en-SG" sz="3200" dirty="0">
              <a:solidFill>
                <a:prstClr val="black"/>
              </a:solidFill>
            </a:endParaRPr>
          </a:p>
        </p:txBody>
      </p:sp>
      <p:sp>
        <p:nvSpPr>
          <p:cNvPr id="6" name="Right Arrow 5"/>
          <p:cNvSpPr/>
          <p:nvPr/>
        </p:nvSpPr>
        <p:spPr>
          <a:xfrm rot="16200000" flipV="1">
            <a:off x="4058726" y="1905066"/>
            <a:ext cx="882533" cy="437143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>
              <a:solidFill>
                <a:prstClr val="white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275856" y="3140042"/>
            <a:ext cx="244827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FFC000"/>
                </a:solidFill>
              </a:rPr>
              <a:t>Numbers take the place of the “0”</a:t>
            </a:r>
          </a:p>
          <a:p>
            <a:pPr algn="ctr"/>
            <a:r>
              <a:rPr lang="en-US" sz="2400" dirty="0">
                <a:solidFill>
                  <a:srgbClr val="FF0000"/>
                </a:solidFill>
              </a:rPr>
              <a:t>Similar numbers will be merged</a:t>
            </a:r>
            <a:endParaRPr lang="en-SG" sz="2400" dirty="0">
              <a:solidFill>
                <a:srgbClr val="FF0000"/>
              </a:solidFill>
            </a:endParaRPr>
          </a:p>
        </p:txBody>
      </p:sp>
      <p:graphicFrame>
        <p:nvGraphicFramePr>
          <p:cNvPr id="9" name="Content Placeholder 3"/>
          <p:cNvGraphicFramePr>
            <a:graphicFrameLocks/>
          </p:cNvGraphicFramePr>
          <p:nvPr>
            <p:extLst/>
          </p:nvPr>
        </p:nvGraphicFramePr>
        <p:xfrm>
          <a:off x="5835774" y="1965446"/>
          <a:ext cx="2448272" cy="212621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1206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12068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1206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12068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531553">
                <a:tc>
                  <a:txBody>
                    <a:bodyPr/>
                    <a:lstStyle/>
                    <a:p>
                      <a:pPr algn="ctr"/>
                      <a:r>
                        <a:rPr lang="en-US" sz="3100" dirty="0"/>
                        <a:t>2</a:t>
                      </a:r>
                      <a:endParaRPr lang="en-SG" sz="3100" dirty="0"/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1" dirty="0">
                          <a:solidFill>
                            <a:srgbClr val="FFC000"/>
                          </a:solidFill>
                        </a:rPr>
                        <a:t>16</a:t>
                      </a:r>
                      <a:endParaRPr lang="en-SG" sz="3100" b="1" dirty="0">
                        <a:solidFill>
                          <a:srgbClr val="FFC000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1" dirty="0">
                          <a:solidFill>
                            <a:srgbClr val="FFC000"/>
                          </a:solidFill>
                        </a:rPr>
                        <a:t>8</a:t>
                      </a:r>
                      <a:endParaRPr lang="en-SG" sz="3100" b="1" dirty="0">
                        <a:solidFill>
                          <a:srgbClr val="FFC000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1" dirty="0">
                          <a:solidFill>
                            <a:srgbClr val="FF0000"/>
                          </a:solidFill>
                        </a:rPr>
                        <a:t>4</a:t>
                      </a:r>
                      <a:endParaRPr lang="en-SG" sz="3100" b="1" dirty="0">
                        <a:solidFill>
                          <a:srgbClr val="FF0000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31553">
                <a:tc>
                  <a:txBody>
                    <a:bodyPr/>
                    <a:lstStyle/>
                    <a:p>
                      <a:pPr algn="ctr"/>
                      <a:r>
                        <a:rPr lang="en-US" sz="3100" dirty="0"/>
                        <a:t>4</a:t>
                      </a:r>
                      <a:endParaRPr lang="en-SG" sz="3100" dirty="0"/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1" dirty="0">
                          <a:solidFill>
                            <a:srgbClr val="FFC000"/>
                          </a:solidFill>
                        </a:rPr>
                        <a:t>64</a:t>
                      </a:r>
                      <a:endParaRPr lang="en-SG" sz="3100" b="1" dirty="0">
                        <a:solidFill>
                          <a:srgbClr val="FFC000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1" dirty="0">
                          <a:solidFill>
                            <a:srgbClr val="FFC000"/>
                          </a:solidFill>
                        </a:rPr>
                        <a:t>32</a:t>
                      </a:r>
                      <a:endParaRPr lang="en-SG" sz="3100" b="1" dirty="0">
                        <a:solidFill>
                          <a:srgbClr val="FFC000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dirty="0"/>
                        <a:t>4</a:t>
                      </a:r>
                      <a:endParaRPr lang="en-SG" sz="3100" dirty="0"/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531553">
                <a:tc>
                  <a:txBody>
                    <a:bodyPr/>
                    <a:lstStyle/>
                    <a:p>
                      <a:pPr algn="ctr"/>
                      <a:r>
                        <a:rPr lang="en-US" sz="3100" dirty="0"/>
                        <a:t>2</a:t>
                      </a:r>
                      <a:endParaRPr lang="en-SG" sz="3100" dirty="0"/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1" dirty="0">
                          <a:solidFill>
                            <a:srgbClr val="FFC000"/>
                          </a:solidFill>
                        </a:rPr>
                        <a:t>32</a:t>
                      </a:r>
                      <a:endParaRPr lang="en-SG" sz="3100" b="1" dirty="0">
                        <a:solidFill>
                          <a:srgbClr val="FFC000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1" dirty="0">
                          <a:solidFill>
                            <a:srgbClr val="FFC000"/>
                          </a:solidFill>
                        </a:rPr>
                        <a:t>64</a:t>
                      </a:r>
                      <a:endParaRPr lang="en-SG" sz="3100" b="1" dirty="0">
                        <a:solidFill>
                          <a:srgbClr val="FFC000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dirty="0"/>
                        <a:t>0</a:t>
                      </a:r>
                      <a:endParaRPr lang="en-SG" sz="3100" dirty="0"/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531553">
                <a:tc>
                  <a:txBody>
                    <a:bodyPr/>
                    <a:lstStyle/>
                    <a:p>
                      <a:pPr algn="ctr"/>
                      <a:r>
                        <a:rPr lang="en-US" sz="3100" dirty="0"/>
                        <a:t>32</a:t>
                      </a:r>
                      <a:endParaRPr lang="en-SG" sz="3100" dirty="0"/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dirty="0"/>
                        <a:t>0</a:t>
                      </a:r>
                      <a:endParaRPr lang="en-SG" sz="3100" dirty="0"/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dirty="0"/>
                        <a:t>0</a:t>
                      </a:r>
                      <a:endParaRPr lang="en-SG" sz="3100" dirty="0"/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dirty="0"/>
                        <a:t>0</a:t>
                      </a:r>
                      <a:endParaRPr lang="en-SG" sz="3100" dirty="0"/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863588" y="4355812"/>
            <a:ext cx="208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prstClr val="black"/>
                </a:solidFill>
              </a:rPr>
              <a:t>Before</a:t>
            </a:r>
            <a:endParaRPr lang="en-SG" dirty="0">
              <a:solidFill>
                <a:prstClr val="black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012160" y="4341710"/>
            <a:ext cx="208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prstClr val="black"/>
                </a:solidFill>
              </a:rPr>
              <a:t>After</a:t>
            </a:r>
            <a:endParaRPr lang="en-SG" dirty="0">
              <a:solidFill>
                <a:prstClr val="black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3E908-13DE-442B-994F-E53F971EC93D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20</a:t>
            </a:fld>
            <a:endParaRPr lang="en-SG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5734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3</a:t>
            </a:r>
            <a:endParaRPr lang="en-SG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/>
          </p:nvPr>
        </p:nvGraphicFramePr>
        <p:xfrm>
          <a:off x="683568" y="1628800"/>
          <a:ext cx="5256584" cy="456510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141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31414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31414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31414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1141276"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2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0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0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2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141276"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4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16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8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2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141276"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2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64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32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4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1141276"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32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32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64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0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6070921" y="3429000"/>
            <a:ext cx="274513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prstClr val="black"/>
                </a:solidFill>
              </a:rPr>
              <a:t>Move right</a:t>
            </a:r>
            <a:endParaRPr lang="en-SG" sz="4400" dirty="0">
              <a:solidFill>
                <a:prstClr val="black"/>
              </a:solidFill>
            </a:endParaRPr>
          </a:p>
        </p:txBody>
      </p:sp>
      <p:sp>
        <p:nvSpPr>
          <p:cNvPr id="6" name="Right Arrow 5"/>
          <p:cNvSpPr/>
          <p:nvPr/>
        </p:nvSpPr>
        <p:spPr>
          <a:xfrm>
            <a:off x="6498554" y="2160029"/>
            <a:ext cx="1889870" cy="936104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>
              <a:solidFill>
                <a:prstClr val="white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3E908-13DE-442B-994F-E53F971EC93D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21</a:t>
            </a:fld>
            <a:endParaRPr lang="en-SG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914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3</a:t>
            </a:r>
            <a:endParaRPr lang="en-SG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/>
          </p:nvPr>
        </p:nvGraphicFramePr>
        <p:xfrm>
          <a:off x="683568" y="1965446"/>
          <a:ext cx="2448272" cy="212621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1206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12068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1206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12068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531553">
                <a:tc>
                  <a:txBody>
                    <a:bodyPr/>
                    <a:lstStyle/>
                    <a:p>
                      <a:pPr algn="ctr"/>
                      <a:r>
                        <a:rPr lang="en-US" sz="3100" b="1" dirty="0">
                          <a:solidFill>
                            <a:srgbClr val="FF0000"/>
                          </a:solidFill>
                        </a:rPr>
                        <a:t>2</a:t>
                      </a:r>
                      <a:endParaRPr lang="en-SG" sz="3100" b="1" dirty="0">
                        <a:solidFill>
                          <a:srgbClr val="FF0000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3100" b="0" dirty="0">
                        <a:solidFill>
                          <a:schemeClr val="tx1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3100" b="0" dirty="0">
                        <a:solidFill>
                          <a:schemeClr val="tx1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1" dirty="0">
                          <a:solidFill>
                            <a:srgbClr val="FF0000"/>
                          </a:solidFill>
                        </a:rPr>
                        <a:t>2</a:t>
                      </a:r>
                      <a:endParaRPr lang="en-SG" sz="3100" b="1" dirty="0">
                        <a:solidFill>
                          <a:srgbClr val="FF0000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31553">
                <a:tc>
                  <a:txBody>
                    <a:bodyPr/>
                    <a:lstStyle/>
                    <a:p>
                      <a:pPr algn="ctr"/>
                      <a:r>
                        <a:rPr lang="en-US" sz="3100" b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SG" sz="3100" b="0" dirty="0">
                        <a:solidFill>
                          <a:schemeClr val="tx1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0" dirty="0">
                          <a:solidFill>
                            <a:schemeClr val="tx1"/>
                          </a:solidFill>
                        </a:rPr>
                        <a:t>16</a:t>
                      </a:r>
                      <a:endParaRPr lang="en-SG" sz="3100" b="0" dirty="0">
                        <a:solidFill>
                          <a:schemeClr val="tx1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0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en-SG" sz="3100" b="0" dirty="0">
                        <a:solidFill>
                          <a:schemeClr val="tx1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SG" sz="3100" b="0" dirty="0">
                        <a:solidFill>
                          <a:schemeClr val="tx1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531553">
                <a:tc>
                  <a:txBody>
                    <a:bodyPr/>
                    <a:lstStyle/>
                    <a:p>
                      <a:pPr algn="ctr"/>
                      <a:r>
                        <a:rPr lang="en-US" sz="31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SG" sz="3100" b="0" dirty="0">
                        <a:solidFill>
                          <a:schemeClr val="tx1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0" dirty="0">
                          <a:solidFill>
                            <a:schemeClr val="tx1"/>
                          </a:solidFill>
                        </a:rPr>
                        <a:t>64</a:t>
                      </a:r>
                      <a:endParaRPr lang="en-SG" sz="3100" b="0" dirty="0">
                        <a:solidFill>
                          <a:schemeClr val="tx1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0" dirty="0">
                          <a:solidFill>
                            <a:schemeClr val="tx1"/>
                          </a:solidFill>
                        </a:rPr>
                        <a:t>32</a:t>
                      </a:r>
                      <a:endParaRPr lang="en-SG" sz="3100" b="0" dirty="0">
                        <a:solidFill>
                          <a:schemeClr val="tx1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SG" sz="3100" b="0" dirty="0">
                        <a:solidFill>
                          <a:schemeClr val="tx1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531553">
                <a:tc>
                  <a:txBody>
                    <a:bodyPr/>
                    <a:lstStyle/>
                    <a:p>
                      <a:pPr algn="ctr"/>
                      <a:r>
                        <a:rPr lang="en-US" sz="3100" b="1" dirty="0">
                          <a:solidFill>
                            <a:srgbClr val="FF0000"/>
                          </a:solidFill>
                        </a:rPr>
                        <a:t>32</a:t>
                      </a:r>
                      <a:endParaRPr lang="en-SG" sz="3100" b="1" dirty="0">
                        <a:solidFill>
                          <a:srgbClr val="FF0000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1" dirty="0">
                          <a:solidFill>
                            <a:srgbClr val="FF0000"/>
                          </a:solidFill>
                        </a:rPr>
                        <a:t>32</a:t>
                      </a:r>
                      <a:endParaRPr lang="en-SG" sz="3100" b="1" dirty="0">
                        <a:solidFill>
                          <a:srgbClr val="FF0000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1" dirty="0">
                          <a:solidFill>
                            <a:srgbClr val="FFC000"/>
                          </a:solidFill>
                        </a:rPr>
                        <a:t>64</a:t>
                      </a:r>
                      <a:endParaRPr lang="en-SG" sz="3100" b="1" dirty="0">
                        <a:solidFill>
                          <a:srgbClr val="FFC000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3100" b="0" dirty="0">
                        <a:solidFill>
                          <a:schemeClr val="tx1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400984" y="2529383"/>
            <a:ext cx="21980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prstClr val="black"/>
                </a:solidFill>
              </a:rPr>
              <a:t>Move right</a:t>
            </a:r>
            <a:endParaRPr lang="en-SG" sz="3200" dirty="0">
              <a:solidFill>
                <a:prstClr val="black"/>
              </a:solidFill>
            </a:endParaRPr>
          </a:p>
        </p:txBody>
      </p:sp>
      <p:sp>
        <p:nvSpPr>
          <p:cNvPr id="6" name="Right Arrow 5"/>
          <p:cNvSpPr/>
          <p:nvPr/>
        </p:nvSpPr>
        <p:spPr>
          <a:xfrm flipV="1">
            <a:off x="4058726" y="2060848"/>
            <a:ext cx="882533" cy="437143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>
              <a:solidFill>
                <a:prstClr val="white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275856" y="3140042"/>
            <a:ext cx="244827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FFC000"/>
                </a:solidFill>
              </a:rPr>
              <a:t>Numbers take the place of the “0”</a:t>
            </a:r>
          </a:p>
          <a:p>
            <a:pPr algn="ctr"/>
            <a:r>
              <a:rPr lang="en-US" sz="2400" dirty="0">
                <a:solidFill>
                  <a:srgbClr val="FF0000"/>
                </a:solidFill>
              </a:rPr>
              <a:t>Similar numbers will be merged</a:t>
            </a:r>
            <a:endParaRPr lang="en-SG" sz="2400" dirty="0">
              <a:solidFill>
                <a:srgbClr val="FF0000"/>
              </a:solidFill>
            </a:endParaRPr>
          </a:p>
        </p:txBody>
      </p:sp>
      <p:graphicFrame>
        <p:nvGraphicFramePr>
          <p:cNvPr id="9" name="Content Placeholder 3"/>
          <p:cNvGraphicFramePr>
            <a:graphicFrameLocks/>
          </p:cNvGraphicFramePr>
          <p:nvPr>
            <p:extLst/>
          </p:nvPr>
        </p:nvGraphicFramePr>
        <p:xfrm>
          <a:off x="5835774" y="1965446"/>
          <a:ext cx="2448272" cy="212621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1206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12068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1206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12068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531553">
                <a:tc>
                  <a:txBody>
                    <a:bodyPr/>
                    <a:lstStyle/>
                    <a:p>
                      <a:pPr algn="ctr"/>
                      <a:r>
                        <a:rPr lang="en-US" sz="3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3100" b="0" dirty="0">
                        <a:solidFill>
                          <a:schemeClr val="tx1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3100" b="0" dirty="0">
                        <a:solidFill>
                          <a:schemeClr val="tx1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3100" b="0" dirty="0">
                        <a:solidFill>
                          <a:schemeClr val="tx1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1" dirty="0">
                          <a:solidFill>
                            <a:srgbClr val="FF0000"/>
                          </a:solidFill>
                        </a:rPr>
                        <a:t>4</a:t>
                      </a:r>
                      <a:endParaRPr lang="en-SG" sz="3100" b="1" dirty="0">
                        <a:solidFill>
                          <a:srgbClr val="FF0000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31553">
                <a:tc>
                  <a:txBody>
                    <a:bodyPr/>
                    <a:lstStyle/>
                    <a:p>
                      <a:pPr algn="ctr"/>
                      <a:r>
                        <a:rPr lang="en-US" sz="3100" b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SG" sz="3100" b="0" dirty="0">
                        <a:solidFill>
                          <a:schemeClr val="tx1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0" dirty="0">
                          <a:solidFill>
                            <a:schemeClr val="tx1"/>
                          </a:solidFill>
                        </a:rPr>
                        <a:t>16</a:t>
                      </a:r>
                      <a:endParaRPr lang="en-SG" sz="3100" b="0" dirty="0">
                        <a:solidFill>
                          <a:schemeClr val="tx1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0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en-SG" sz="3100" b="0" dirty="0">
                        <a:solidFill>
                          <a:schemeClr val="tx1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SG" sz="3100" b="0" dirty="0">
                        <a:solidFill>
                          <a:schemeClr val="tx1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531553">
                <a:tc>
                  <a:txBody>
                    <a:bodyPr/>
                    <a:lstStyle/>
                    <a:p>
                      <a:pPr algn="ctr"/>
                      <a:r>
                        <a:rPr lang="en-US" sz="31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SG" sz="3100" b="0" dirty="0">
                        <a:solidFill>
                          <a:schemeClr val="tx1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0" dirty="0">
                          <a:solidFill>
                            <a:schemeClr val="tx1"/>
                          </a:solidFill>
                        </a:rPr>
                        <a:t>64</a:t>
                      </a:r>
                      <a:endParaRPr lang="en-SG" sz="3100" b="0" dirty="0">
                        <a:solidFill>
                          <a:schemeClr val="tx1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0" dirty="0">
                          <a:solidFill>
                            <a:schemeClr val="tx1"/>
                          </a:solidFill>
                        </a:rPr>
                        <a:t>32</a:t>
                      </a:r>
                      <a:endParaRPr lang="en-SG" sz="3100" b="0" dirty="0">
                        <a:solidFill>
                          <a:schemeClr val="tx1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SG" sz="3100" b="0" dirty="0">
                        <a:solidFill>
                          <a:schemeClr val="tx1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531553">
                <a:tc>
                  <a:txBody>
                    <a:bodyPr/>
                    <a:lstStyle/>
                    <a:p>
                      <a:pPr algn="ctr"/>
                      <a:r>
                        <a:rPr lang="en-US" sz="3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3100" b="0" dirty="0">
                        <a:solidFill>
                          <a:schemeClr val="tx1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3100" b="0" dirty="0">
                        <a:solidFill>
                          <a:schemeClr val="tx1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1" dirty="0">
                          <a:solidFill>
                            <a:srgbClr val="FF0000"/>
                          </a:solidFill>
                        </a:rPr>
                        <a:t>64</a:t>
                      </a:r>
                      <a:endParaRPr lang="en-SG" sz="3100" b="1" dirty="0">
                        <a:solidFill>
                          <a:srgbClr val="FF0000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1" dirty="0">
                          <a:solidFill>
                            <a:srgbClr val="FFC000"/>
                          </a:solidFill>
                        </a:rPr>
                        <a:t>64</a:t>
                      </a:r>
                      <a:endParaRPr lang="en-SG" sz="3100" b="1" dirty="0">
                        <a:solidFill>
                          <a:srgbClr val="FFC000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863588" y="4355812"/>
            <a:ext cx="208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prstClr val="black"/>
                </a:solidFill>
              </a:rPr>
              <a:t>Before</a:t>
            </a:r>
            <a:endParaRPr lang="en-SG" dirty="0">
              <a:solidFill>
                <a:prstClr val="black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012160" y="4341710"/>
            <a:ext cx="208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prstClr val="black"/>
                </a:solidFill>
              </a:rPr>
              <a:t>After</a:t>
            </a:r>
            <a:endParaRPr lang="en-SG" dirty="0">
              <a:solidFill>
                <a:prstClr val="black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3E908-13DE-442B-994F-E53F971EC93D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22</a:t>
            </a:fld>
            <a:endParaRPr lang="en-SG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973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4</a:t>
            </a:r>
            <a:endParaRPr lang="en-SG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/>
          </p:nvPr>
        </p:nvGraphicFramePr>
        <p:xfrm>
          <a:off x="683568" y="1628800"/>
          <a:ext cx="5256584" cy="456510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141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31414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31414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31414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1141276"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2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0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0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2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141276"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4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16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8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2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141276"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2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64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32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4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1141276"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32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32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64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0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996705" y="3667671"/>
            <a:ext cx="289356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prstClr val="black"/>
                </a:solidFill>
              </a:rPr>
              <a:t>Move down</a:t>
            </a:r>
            <a:endParaRPr lang="en-SG" sz="4400" dirty="0">
              <a:solidFill>
                <a:prstClr val="black"/>
              </a:solidFill>
            </a:endParaRPr>
          </a:p>
        </p:txBody>
      </p:sp>
      <p:sp>
        <p:nvSpPr>
          <p:cNvPr id="6" name="Right Arrow 5"/>
          <p:cNvSpPr/>
          <p:nvPr/>
        </p:nvSpPr>
        <p:spPr>
          <a:xfrm rot="5400000">
            <a:off x="6498554" y="2160029"/>
            <a:ext cx="1889870" cy="936104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>
              <a:solidFill>
                <a:prstClr val="white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3E908-13DE-442B-994F-E53F971EC93D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23</a:t>
            </a:fld>
            <a:endParaRPr lang="en-SG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4196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4</a:t>
            </a:r>
            <a:endParaRPr lang="en-SG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/>
          </p:nvPr>
        </p:nvGraphicFramePr>
        <p:xfrm>
          <a:off x="683568" y="1965446"/>
          <a:ext cx="2448272" cy="212621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1206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12068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1206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12068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531553">
                <a:tc>
                  <a:txBody>
                    <a:bodyPr/>
                    <a:lstStyle/>
                    <a:p>
                      <a:pPr algn="ctr"/>
                      <a:r>
                        <a:rPr lang="en-US" sz="31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SG" sz="3100" b="0" dirty="0">
                        <a:solidFill>
                          <a:schemeClr val="tx1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3100" b="0" dirty="0">
                        <a:solidFill>
                          <a:schemeClr val="tx1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3100" b="0" dirty="0">
                        <a:solidFill>
                          <a:schemeClr val="tx1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1" dirty="0">
                          <a:solidFill>
                            <a:srgbClr val="FF0000"/>
                          </a:solidFill>
                        </a:rPr>
                        <a:t>2</a:t>
                      </a:r>
                      <a:endParaRPr lang="en-SG" sz="3100" b="1" dirty="0">
                        <a:solidFill>
                          <a:srgbClr val="FF0000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31553">
                <a:tc>
                  <a:txBody>
                    <a:bodyPr/>
                    <a:lstStyle/>
                    <a:p>
                      <a:pPr algn="ctr"/>
                      <a:r>
                        <a:rPr lang="en-US" sz="3100" b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SG" sz="3100" b="0" dirty="0">
                        <a:solidFill>
                          <a:schemeClr val="tx1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0" dirty="0">
                          <a:solidFill>
                            <a:schemeClr val="tx1"/>
                          </a:solidFill>
                        </a:rPr>
                        <a:t>16</a:t>
                      </a:r>
                      <a:endParaRPr lang="en-SG" sz="3100" b="0" dirty="0">
                        <a:solidFill>
                          <a:schemeClr val="tx1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0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en-SG" sz="3100" b="0" dirty="0">
                        <a:solidFill>
                          <a:schemeClr val="tx1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1" dirty="0">
                          <a:solidFill>
                            <a:srgbClr val="FF0000"/>
                          </a:solidFill>
                        </a:rPr>
                        <a:t>2</a:t>
                      </a:r>
                      <a:endParaRPr lang="en-SG" sz="3100" b="1" dirty="0">
                        <a:solidFill>
                          <a:srgbClr val="FF0000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531553">
                <a:tc>
                  <a:txBody>
                    <a:bodyPr/>
                    <a:lstStyle/>
                    <a:p>
                      <a:pPr algn="ctr"/>
                      <a:r>
                        <a:rPr lang="en-US" sz="31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SG" sz="3100" b="0" dirty="0">
                        <a:solidFill>
                          <a:schemeClr val="tx1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0" dirty="0">
                          <a:solidFill>
                            <a:schemeClr val="tx1"/>
                          </a:solidFill>
                        </a:rPr>
                        <a:t>64</a:t>
                      </a:r>
                      <a:endParaRPr lang="en-SG" sz="3100" b="0" dirty="0">
                        <a:solidFill>
                          <a:schemeClr val="tx1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0" dirty="0">
                          <a:solidFill>
                            <a:schemeClr val="tx1"/>
                          </a:solidFill>
                        </a:rPr>
                        <a:t>32</a:t>
                      </a:r>
                      <a:endParaRPr lang="en-SG" sz="3100" b="0" dirty="0">
                        <a:solidFill>
                          <a:schemeClr val="tx1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1" dirty="0">
                          <a:solidFill>
                            <a:srgbClr val="FF0000"/>
                          </a:solidFill>
                        </a:rPr>
                        <a:t>4</a:t>
                      </a:r>
                      <a:endParaRPr lang="en-SG" sz="3100" b="1" dirty="0">
                        <a:solidFill>
                          <a:srgbClr val="FF0000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531553">
                <a:tc>
                  <a:txBody>
                    <a:bodyPr/>
                    <a:lstStyle/>
                    <a:p>
                      <a:pPr algn="ctr"/>
                      <a:r>
                        <a:rPr lang="en-US" sz="3100" b="0" dirty="0">
                          <a:solidFill>
                            <a:schemeClr val="tx1"/>
                          </a:solidFill>
                        </a:rPr>
                        <a:t>32</a:t>
                      </a:r>
                      <a:endParaRPr lang="en-SG" sz="3100" b="0" dirty="0">
                        <a:solidFill>
                          <a:schemeClr val="tx1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0" dirty="0">
                          <a:solidFill>
                            <a:schemeClr val="tx1"/>
                          </a:solidFill>
                        </a:rPr>
                        <a:t>32</a:t>
                      </a:r>
                      <a:endParaRPr lang="en-SG" sz="3100" b="0" dirty="0">
                        <a:solidFill>
                          <a:schemeClr val="tx1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0" dirty="0">
                          <a:solidFill>
                            <a:schemeClr val="tx1"/>
                          </a:solidFill>
                        </a:rPr>
                        <a:t>64</a:t>
                      </a:r>
                      <a:endParaRPr lang="en-SG" sz="3100" b="0" dirty="0">
                        <a:solidFill>
                          <a:schemeClr val="tx1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1" dirty="0">
                          <a:solidFill>
                            <a:srgbClr val="FF0000"/>
                          </a:solidFill>
                        </a:rPr>
                        <a:t>4</a:t>
                      </a:r>
                      <a:endParaRPr lang="en-SG" sz="3100" b="1" dirty="0">
                        <a:solidFill>
                          <a:srgbClr val="FF0000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400984" y="2529383"/>
            <a:ext cx="21980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prstClr val="black"/>
                </a:solidFill>
              </a:rPr>
              <a:t>Move down</a:t>
            </a:r>
            <a:endParaRPr lang="en-SG" sz="3200" dirty="0">
              <a:solidFill>
                <a:prstClr val="black"/>
              </a:solidFill>
            </a:endParaRPr>
          </a:p>
        </p:txBody>
      </p:sp>
      <p:sp>
        <p:nvSpPr>
          <p:cNvPr id="6" name="Right Arrow 5"/>
          <p:cNvSpPr/>
          <p:nvPr/>
        </p:nvSpPr>
        <p:spPr>
          <a:xfrm rot="5400000" flipV="1">
            <a:off x="4058726" y="1851495"/>
            <a:ext cx="882533" cy="437143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>
              <a:solidFill>
                <a:prstClr val="white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275856" y="3140042"/>
            <a:ext cx="24482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FF0000"/>
                </a:solidFill>
              </a:rPr>
              <a:t>Similar numbers will be merged</a:t>
            </a:r>
            <a:endParaRPr lang="en-SG" sz="2400" dirty="0">
              <a:solidFill>
                <a:srgbClr val="FF0000"/>
              </a:solidFill>
            </a:endParaRPr>
          </a:p>
        </p:txBody>
      </p:sp>
      <p:graphicFrame>
        <p:nvGraphicFramePr>
          <p:cNvPr id="9" name="Content Placeholder 3"/>
          <p:cNvGraphicFramePr>
            <a:graphicFrameLocks/>
          </p:cNvGraphicFramePr>
          <p:nvPr>
            <p:extLst/>
          </p:nvPr>
        </p:nvGraphicFramePr>
        <p:xfrm>
          <a:off x="5835774" y="1965446"/>
          <a:ext cx="2448272" cy="212621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1206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12068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1206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12068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531553">
                <a:tc>
                  <a:txBody>
                    <a:bodyPr/>
                    <a:lstStyle/>
                    <a:p>
                      <a:pPr algn="ctr"/>
                      <a:r>
                        <a:rPr lang="en-US" sz="31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SG" sz="3100" b="0" dirty="0">
                        <a:solidFill>
                          <a:schemeClr val="tx1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3100" b="0" dirty="0">
                        <a:solidFill>
                          <a:schemeClr val="tx1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3100" b="0" dirty="0">
                        <a:solidFill>
                          <a:schemeClr val="tx1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3100" b="0" dirty="0">
                        <a:solidFill>
                          <a:schemeClr val="tx1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31553">
                <a:tc>
                  <a:txBody>
                    <a:bodyPr/>
                    <a:lstStyle/>
                    <a:p>
                      <a:pPr algn="ctr"/>
                      <a:r>
                        <a:rPr lang="en-US" sz="3100" b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SG" sz="3100" b="0" dirty="0">
                        <a:solidFill>
                          <a:schemeClr val="tx1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0" dirty="0">
                          <a:solidFill>
                            <a:schemeClr val="tx1"/>
                          </a:solidFill>
                        </a:rPr>
                        <a:t>16</a:t>
                      </a:r>
                      <a:endParaRPr lang="en-SG" sz="3100" b="0" dirty="0">
                        <a:solidFill>
                          <a:schemeClr val="tx1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0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en-SG" sz="3100" b="0" dirty="0">
                        <a:solidFill>
                          <a:schemeClr val="tx1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3100" b="0" dirty="0">
                        <a:solidFill>
                          <a:schemeClr val="tx1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531553">
                <a:tc>
                  <a:txBody>
                    <a:bodyPr/>
                    <a:lstStyle/>
                    <a:p>
                      <a:pPr algn="ctr"/>
                      <a:r>
                        <a:rPr lang="en-US" sz="31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SG" sz="3100" b="0" dirty="0">
                        <a:solidFill>
                          <a:schemeClr val="tx1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0" dirty="0">
                          <a:solidFill>
                            <a:schemeClr val="tx1"/>
                          </a:solidFill>
                        </a:rPr>
                        <a:t>64</a:t>
                      </a:r>
                      <a:endParaRPr lang="en-SG" sz="3100" b="0" dirty="0">
                        <a:solidFill>
                          <a:schemeClr val="tx1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0" dirty="0">
                          <a:solidFill>
                            <a:schemeClr val="tx1"/>
                          </a:solidFill>
                        </a:rPr>
                        <a:t>32</a:t>
                      </a:r>
                      <a:endParaRPr lang="en-SG" sz="3100" b="0" dirty="0">
                        <a:solidFill>
                          <a:schemeClr val="tx1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1" dirty="0">
                          <a:solidFill>
                            <a:srgbClr val="FF0000"/>
                          </a:solidFill>
                        </a:rPr>
                        <a:t>4</a:t>
                      </a:r>
                      <a:endParaRPr lang="en-SG" sz="3100" b="1" dirty="0">
                        <a:solidFill>
                          <a:srgbClr val="FF0000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531553">
                <a:tc>
                  <a:txBody>
                    <a:bodyPr/>
                    <a:lstStyle/>
                    <a:p>
                      <a:pPr algn="ctr"/>
                      <a:r>
                        <a:rPr lang="en-US" sz="3100" b="0" dirty="0">
                          <a:solidFill>
                            <a:schemeClr val="tx1"/>
                          </a:solidFill>
                        </a:rPr>
                        <a:t>32</a:t>
                      </a:r>
                      <a:endParaRPr lang="en-SG" sz="3100" b="0" dirty="0">
                        <a:solidFill>
                          <a:schemeClr val="tx1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0" dirty="0">
                          <a:solidFill>
                            <a:schemeClr val="tx1"/>
                          </a:solidFill>
                        </a:rPr>
                        <a:t>32</a:t>
                      </a:r>
                      <a:endParaRPr lang="en-SG" sz="3100" b="0" dirty="0">
                        <a:solidFill>
                          <a:schemeClr val="tx1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0" dirty="0">
                          <a:solidFill>
                            <a:schemeClr val="tx1"/>
                          </a:solidFill>
                        </a:rPr>
                        <a:t>64</a:t>
                      </a:r>
                      <a:endParaRPr lang="en-SG" sz="3100" b="0" dirty="0">
                        <a:solidFill>
                          <a:schemeClr val="tx1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1" dirty="0">
                          <a:solidFill>
                            <a:srgbClr val="FF0000"/>
                          </a:solidFill>
                        </a:rPr>
                        <a:t>8</a:t>
                      </a:r>
                      <a:endParaRPr lang="en-SG" sz="3100" b="1" dirty="0">
                        <a:solidFill>
                          <a:srgbClr val="FF0000"/>
                        </a:solidFill>
                      </a:endParaRPr>
                    </a:p>
                  </a:txBody>
                  <a:tcPr marL="42588" marR="42588" marT="21294" marB="2129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863588" y="4355812"/>
            <a:ext cx="208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prstClr val="black"/>
                </a:solidFill>
              </a:rPr>
              <a:t>Before</a:t>
            </a:r>
            <a:endParaRPr lang="en-SG" dirty="0">
              <a:solidFill>
                <a:prstClr val="black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012160" y="4341710"/>
            <a:ext cx="208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prstClr val="black"/>
                </a:solidFill>
              </a:rPr>
              <a:t>After</a:t>
            </a:r>
            <a:endParaRPr lang="en-SG" dirty="0">
              <a:solidFill>
                <a:prstClr val="black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3E908-13DE-442B-994F-E53F971EC93D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24</a:t>
            </a:fld>
            <a:endParaRPr lang="en-SG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6322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/>
          <p:cNvSpPr txBox="1"/>
          <p:nvPr/>
        </p:nvSpPr>
        <p:spPr>
          <a:xfrm>
            <a:off x="107504" y="85002"/>
            <a:ext cx="90364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3600" dirty="0">
                <a:solidFill>
                  <a:prstClr val="black"/>
                </a:solidFill>
              </a:rPr>
              <a:t>Algorithm #1</a:t>
            </a:r>
          </a:p>
        </p:txBody>
      </p:sp>
      <p:sp>
        <p:nvSpPr>
          <p:cNvPr id="32" name="Content Placeholder 2"/>
          <p:cNvSpPr>
            <a:spLocks noGrp="1"/>
          </p:cNvSpPr>
          <p:nvPr>
            <p:ph idx="1"/>
          </p:nvPr>
        </p:nvSpPr>
        <p:spPr>
          <a:xfrm>
            <a:off x="395536" y="908720"/>
            <a:ext cx="3843912" cy="1800200"/>
          </a:xfrm>
        </p:spPr>
        <p:txBody>
          <a:bodyPr>
            <a:normAutofit fontScale="92500"/>
          </a:bodyPr>
          <a:lstStyle/>
          <a:p>
            <a:r>
              <a:rPr lang="en-US" dirty="0"/>
              <a:t>Use a combination of</a:t>
            </a:r>
          </a:p>
          <a:p>
            <a:pPr lvl="1"/>
            <a:r>
              <a:rPr lang="en-US" dirty="0" err="1"/>
              <a:t>rotateRight</a:t>
            </a:r>
            <a:endParaRPr lang="en-US" dirty="0"/>
          </a:p>
          <a:p>
            <a:pPr lvl="1"/>
            <a:r>
              <a:rPr lang="en-US" dirty="0" err="1"/>
              <a:t>moveLeft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/>
          </p:cNvGraphicFramePr>
          <p:nvPr>
            <p:extLst/>
          </p:nvPr>
        </p:nvGraphicFramePr>
        <p:xfrm>
          <a:off x="395536" y="4437112"/>
          <a:ext cx="1658304" cy="1440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457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2</a:t>
                      </a:r>
                      <a:endParaRPr lang="en-SG" sz="2100" dirty="0"/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2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4</a:t>
                      </a:r>
                      <a:endParaRPr lang="en-SG" sz="2100" dirty="0"/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C000"/>
                          </a:solidFill>
                        </a:rPr>
                        <a:t>16</a:t>
                      </a:r>
                      <a:endParaRPr lang="en-SG" sz="2100" b="1" dirty="0">
                        <a:solidFill>
                          <a:srgbClr val="FFC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C000"/>
                          </a:solidFill>
                        </a:rPr>
                        <a:t>8</a:t>
                      </a:r>
                      <a:endParaRPr lang="en-SG" sz="2100" b="1" dirty="0">
                        <a:solidFill>
                          <a:srgbClr val="FFC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2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2</a:t>
                      </a:r>
                      <a:endParaRPr lang="en-SG" sz="2100" dirty="0"/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C000"/>
                          </a:solidFill>
                        </a:rPr>
                        <a:t>64</a:t>
                      </a:r>
                      <a:endParaRPr lang="en-SG" sz="2100" b="1" dirty="0">
                        <a:solidFill>
                          <a:srgbClr val="FFC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C000"/>
                          </a:solidFill>
                        </a:rPr>
                        <a:t>32</a:t>
                      </a:r>
                      <a:endParaRPr lang="en-SG" sz="2100" b="1" dirty="0">
                        <a:solidFill>
                          <a:srgbClr val="FFC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4</a:t>
                      </a:r>
                      <a:endParaRPr lang="en-SG" sz="2100" dirty="0"/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32</a:t>
                      </a:r>
                      <a:endParaRPr lang="en-SG" sz="2100" dirty="0"/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C000"/>
                          </a:solidFill>
                        </a:rPr>
                        <a:t>32</a:t>
                      </a:r>
                      <a:endParaRPr lang="en-SG" sz="2100" b="1" dirty="0">
                        <a:solidFill>
                          <a:srgbClr val="FFC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C000"/>
                          </a:solidFill>
                        </a:rPr>
                        <a:t>64</a:t>
                      </a:r>
                      <a:endParaRPr lang="en-SG" sz="2100" b="1" dirty="0">
                        <a:solidFill>
                          <a:srgbClr val="FFC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0</a:t>
                      </a:r>
                      <a:endParaRPr lang="en-SG" sz="2100" dirty="0"/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251520" y="2729231"/>
            <a:ext cx="4176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prstClr val="black"/>
                </a:solidFill>
              </a:rPr>
              <a:t>To move up…</a:t>
            </a:r>
            <a:endParaRPr lang="en-SG" sz="3600" dirty="0">
              <a:solidFill>
                <a:prstClr val="black"/>
              </a:solidFill>
            </a:endParaRPr>
          </a:p>
        </p:txBody>
      </p:sp>
      <p:graphicFrame>
        <p:nvGraphicFramePr>
          <p:cNvPr id="6" name="Content Placeholder 3"/>
          <p:cNvGraphicFramePr>
            <a:graphicFrameLocks/>
          </p:cNvGraphicFramePr>
          <p:nvPr>
            <p:extLst/>
          </p:nvPr>
        </p:nvGraphicFramePr>
        <p:xfrm>
          <a:off x="2662728" y="4437112"/>
          <a:ext cx="1658304" cy="1440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457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32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C000"/>
                          </a:solidFill>
                        </a:rPr>
                        <a:t>32</a:t>
                      </a:r>
                      <a:endParaRPr lang="en-SG" sz="2100" b="1" dirty="0">
                        <a:solidFill>
                          <a:srgbClr val="FFC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C000"/>
                          </a:solidFill>
                        </a:rPr>
                        <a:t>64</a:t>
                      </a:r>
                      <a:endParaRPr lang="en-SG" sz="2100" b="1" dirty="0">
                        <a:solidFill>
                          <a:srgbClr val="FFC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C000"/>
                          </a:solidFill>
                        </a:rPr>
                        <a:t>16</a:t>
                      </a:r>
                      <a:endParaRPr lang="en-SG" sz="2100" b="1" dirty="0">
                        <a:solidFill>
                          <a:srgbClr val="FFC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C000"/>
                          </a:solidFill>
                        </a:rPr>
                        <a:t>64</a:t>
                      </a:r>
                      <a:endParaRPr lang="en-SG" sz="2100" b="1" dirty="0">
                        <a:solidFill>
                          <a:srgbClr val="FFC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C000"/>
                          </a:solidFill>
                        </a:rPr>
                        <a:t>32</a:t>
                      </a:r>
                      <a:endParaRPr lang="en-SG" sz="2100" b="1" dirty="0">
                        <a:solidFill>
                          <a:srgbClr val="FFC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C000"/>
                          </a:solidFill>
                        </a:rPr>
                        <a:t>8</a:t>
                      </a:r>
                      <a:endParaRPr lang="en-SG" sz="2100" b="1" dirty="0">
                        <a:solidFill>
                          <a:srgbClr val="FFC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2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2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graphicFrame>
        <p:nvGraphicFramePr>
          <p:cNvPr id="7" name="Content Placeholder 3"/>
          <p:cNvGraphicFramePr>
            <a:graphicFrameLocks/>
          </p:cNvGraphicFramePr>
          <p:nvPr>
            <p:extLst/>
          </p:nvPr>
        </p:nvGraphicFramePr>
        <p:xfrm>
          <a:off x="4860032" y="4437112"/>
          <a:ext cx="1658304" cy="1440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457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C000"/>
                          </a:solidFill>
                        </a:rPr>
                        <a:t>64</a:t>
                      </a:r>
                      <a:endParaRPr lang="en-SG" sz="2100" b="1" dirty="0">
                        <a:solidFill>
                          <a:srgbClr val="FFC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C000"/>
                          </a:solidFill>
                        </a:rPr>
                        <a:t>32</a:t>
                      </a:r>
                      <a:endParaRPr lang="en-SG" sz="2100" b="1" dirty="0">
                        <a:solidFill>
                          <a:srgbClr val="FFC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32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C000"/>
                          </a:solidFill>
                        </a:rPr>
                        <a:t>32</a:t>
                      </a:r>
                      <a:endParaRPr lang="en-SG" sz="2100" b="1" dirty="0">
                        <a:solidFill>
                          <a:srgbClr val="FFC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C000"/>
                          </a:solidFill>
                        </a:rPr>
                        <a:t>64</a:t>
                      </a:r>
                      <a:endParaRPr lang="en-SG" sz="2100" b="1" dirty="0">
                        <a:solidFill>
                          <a:srgbClr val="FFC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2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C000"/>
                          </a:solidFill>
                        </a:rPr>
                        <a:t>8</a:t>
                      </a:r>
                      <a:endParaRPr lang="en-SG" sz="2100" b="1" dirty="0">
                        <a:solidFill>
                          <a:srgbClr val="FFC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C000"/>
                          </a:solidFill>
                        </a:rPr>
                        <a:t>16</a:t>
                      </a:r>
                      <a:endParaRPr lang="en-SG" sz="2100" b="1" dirty="0">
                        <a:solidFill>
                          <a:srgbClr val="FFC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2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graphicFrame>
        <p:nvGraphicFramePr>
          <p:cNvPr id="8" name="Content Placeholder 3"/>
          <p:cNvGraphicFramePr>
            <a:graphicFrameLocks/>
          </p:cNvGraphicFramePr>
          <p:nvPr>
            <p:extLst/>
          </p:nvPr>
        </p:nvGraphicFramePr>
        <p:xfrm>
          <a:off x="6876256" y="4437112"/>
          <a:ext cx="1658304" cy="1440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457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2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2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C000"/>
                          </a:solidFill>
                        </a:rPr>
                        <a:t>8</a:t>
                      </a:r>
                      <a:endParaRPr lang="en-SG" sz="2100" b="1" dirty="0">
                        <a:solidFill>
                          <a:srgbClr val="FFC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C000"/>
                          </a:solidFill>
                        </a:rPr>
                        <a:t>32</a:t>
                      </a:r>
                      <a:endParaRPr lang="en-SG" sz="2100" b="1" dirty="0">
                        <a:solidFill>
                          <a:srgbClr val="FFC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C000"/>
                          </a:solidFill>
                        </a:rPr>
                        <a:t>64</a:t>
                      </a:r>
                      <a:endParaRPr lang="en-SG" sz="2100" b="1" dirty="0">
                        <a:solidFill>
                          <a:srgbClr val="FFC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C000"/>
                          </a:solidFill>
                        </a:rPr>
                        <a:t>16</a:t>
                      </a:r>
                      <a:endParaRPr lang="en-SG" sz="2100" b="1" dirty="0">
                        <a:solidFill>
                          <a:srgbClr val="FFC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C000"/>
                          </a:solidFill>
                        </a:rPr>
                        <a:t>64</a:t>
                      </a:r>
                      <a:endParaRPr lang="en-SG" sz="2100" b="1" dirty="0">
                        <a:solidFill>
                          <a:srgbClr val="FFC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C000"/>
                          </a:solidFill>
                        </a:rPr>
                        <a:t>32</a:t>
                      </a:r>
                      <a:endParaRPr lang="en-SG" sz="2100" b="1" dirty="0">
                        <a:solidFill>
                          <a:srgbClr val="FFC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32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1475656" y="3645024"/>
            <a:ext cx="1800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prstClr val="black"/>
                </a:solidFill>
              </a:rPr>
              <a:t>1. Rotate right</a:t>
            </a:r>
            <a:endParaRPr lang="en-SG" sz="2000" dirty="0">
              <a:solidFill>
                <a:prstClr val="black"/>
              </a:solidFill>
            </a:endParaRPr>
          </a:p>
        </p:txBody>
      </p:sp>
      <p:sp>
        <p:nvSpPr>
          <p:cNvPr id="3" name="Circular Arrow 2"/>
          <p:cNvSpPr/>
          <p:nvPr/>
        </p:nvSpPr>
        <p:spPr>
          <a:xfrm>
            <a:off x="2007200" y="3995943"/>
            <a:ext cx="665104" cy="665104"/>
          </a:xfrm>
          <a:prstGeom prst="circular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black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707904" y="3645024"/>
            <a:ext cx="1800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prstClr val="black"/>
                </a:solidFill>
              </a:rPr>
              <a:t>2. Rotate right</a:t>
            </a:r>
            <a:endParaRPr lang="en-SG" sz="2000" dirty="0">
              <a:solidFill>
                <a:prstClr val="black"/>
              </a:solidFill>
            </a:endParaRPr>
          </a:p>
        </p:txBody>
      </p:sp>
      <p:sp>
        <p:nvSpPr>
          <p:cNvPr id="12" name="Circular Arrow 11"/>
          <p:cNvSpPr/>
          <p:nvPr/>
        </p:nvSpPr>
        <p:spPr>
          <a:xfrm>
            <a:off x="4239448" y="3995943"/>
            <a:ext cx="665104" cy="665104"/>
          </a:xfrm>
          <a:prstGeom prst="circular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black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940152" y="3645024"/>
            <a:ext cx="16561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prstClr val="black"/>
                </a:solidFill>
              </a:rPr>
              <a:t>3. Rotate right</a:t>
            </a:r>
            <a:endParaRPr lang="en-SG" sz="2000" dirty="0">
              <a:solidFill>
                <a:prstClr val="black"/>
              </a:solidFill>
            </a:endParaRPr>
          </a:p>
        </p:txBody>
      </p:sp>
      <p:sp>
        <p:nvSpPr>
          <p:cNvPr id="14" name="Circular Arrow 13"/>
          <p:cNvSpPr/>
          <p:nvPr/>
        </p:nvSpPr>
        <p:spPr>
          <a:xfrm>
            <a:off x="6399688" y="3995943"/>
            <a:ext cx="665104" cy="665104"/>
          </a:xfrm>
          <a:prstGeom prst="circular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black"/>
              </a:solidFill>
            </a:endParaRPr>
          </a:p>
        </p:txBody>
      </p:sp>
      <p:graphicFrame>
        <p:nvGraphicFramePr>
          <p:cNvPr id="15" name="Content Placeholder 3"/>
          <p:cNvGraphicFramePr>
            <a:graphicFrameLocks/>
          </p:cNvGraphicFramePr>
          <p:nvPr>
            <p:extLst/>
          </p:nvPr>
        </p:nvGraphicFramePr>
        <p:xfrm>
          <a:off x="6876256" y="764704"/>
          <a:ext cx="1658304" cy="1440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457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4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C000"/>
                          </a:solidFill>
                        </a:rPr>
                        <a:t>8</a:t>
                      </a:r>
                      <a:endParaRPr lang="en-SG" sz="2100" b="1" dirty="0">
                        <a:solidFill>
                          <a:srgbClr val="FFC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C000"/>
                          </a:solidFill>
                        </a:rPr>
                        <a:t>32</a:t>
                      </a:r>
                      <a:endParaRPr lang="en-SG" sz="2100" b="1" dirty="0">
                        <a:solidFill>
                          <a:srgbClr val="FFC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C000"/>
                          </a:solidFill>
                        </a:rPr>
                        <a:t>64</a:t>
                      </a:r>
                      <a:endParaRPr lang="en-SG" sz="2100" b="1" dirty="0">
                        <a:solidFill>
                          <a:srgbClr val="FFC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C000"/>
                          </a:solidFill>
                        </a:rPr>
                        <a:t>16</a:t>
                      </a:r>
                      <a:endParaRPr lang="en-SG" sz="2100" b="1" dirty="0">
                        <a:solidFill>
                          <a:srgbClr val="FFC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C000"/>
                          </a:solidFill>
                        </a:rPr>
                        <a:t>64</a:t>
                      </a:r>
                      <a:endParaRPr lang="en-SG" sz="2100" b="1" dirty="0">
                        <a:solidFill>
                          <a:srgbClr val="FFC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C000"/>
                          </a:solidFill>
                        </a:rPr>
                        <a:t>32</a:t>
                      </a:r>
                      <a:endParaRPr lang="en-SG" sz="2100" b="1" dirty="0">
                        <a:solidFill>
                          <a:srgbClr val="FFC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32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10" name="Up Arrow 9"/>
          <p:cNvSpPr/>
          <p:nvPr/>
        </p:nvSpPr>
        <p:spPr>
          <a:xfrm>
            <a:off x="8244408" y="2348880"/>
            <a:ext cx="216024" cy="1872208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876256" y="2577098"/>
            <a:ext cx="14401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prstClr val="black"/>
                </a:solidFill>
              </a:rPr>
              <a:t>4. Move left</a:t>
            </a:r>
            <a:endParaRPr lang="en-SG" sz="2000" dirty="0">
              <a:solidFill>
                <a:prstClr val="black"/>
              </a:solidFill>
            </a:endParaRPr>
          </a:p>
        </p:txBody>
      </p:sp>
      <p:graphicFrame>
        <p:nvGraphicFramePr>
          <p:cNvPr id="19" name="Content Placeholder 3"/>
          <p:cNvGraphicFramePr>
            <a:graphicFrameLocks/>
          </p:cNvGraphicFramePr>
          <p:nvPr>
            <p:extLst/>
          </p:nvPr>
        </p:nvGraphicFramePr>
        <p:xfrm>
          <a:off x="4785904" y="764704"/>
          <a:ext cx="1658304" cy="1440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457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C000"/>
                          </a:solidFill>
                        </a:rPr>
                        <a:t>16</a:t>
                      </a:r>
                      <a:endParaRPr lang="en-SG" sz="2100" b="1" dirty="0">
                        <a:solidFill>
                          <a:srgbClr val="FFC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C000"/>
                          </a:solidFill>
                        </a:rPr>
                        <a:t>8</a:t>
                      </a:r>
                      <a:endParaRPr lang="en-SG" sz="2100" b="1" dirty="0">
                        <a:solidFill>
                          <a:srgbClr val="FFC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4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C000"/>
                          </a:solidFill>
                        </a:rPr>
                        <a:t>64</a:t>
                      </a:r>
                      <a:endParaRPr lang="en-SG" sz="2100" b="1" dirty="0">
                        <a:solidFill>
                          <a:srgbClr val="FFC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C000"/>
                          </a:solidFill>
                        </a:rPr>
                        <a:t>32</a:t>
                      </a:r>
                      <a:endParaRPr lang="en-SG" sz="2100" b="1" dirty="0">
                        <a:solidFill>
                          <a:srgbClr val="FFC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C000"/>
                          </a:solidFill>
                        </a:rPr>
                        <a:t>32</a:t>
                      </a:r>
                      <a:endParaRPr lang="en-SG" sz="2100" b="1" dirty="0">
                        <a:solidFill>
                          <a:srgbClr val="FFC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C000"/>
                          </a:solidFill>
                        </a:rPr>
                        <a:t>64</a:t>
                      </a:r>
                      <a:endParaRPr lang="en-SG" sz="2100" b="1" dirty="0">
                        <a:solidFill>
                          <a:srgbClr val="FFC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32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20" name="TextBox 19"/>
          <p:cNvSpPr txBox="1"/>
          <p:nvPr/>
        </p:nvSpPr>
        <p:spPr>
          <a:xfrm>
            <a:off x="5796136" y="36713"/>
            <a:ext cx="1800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prstClr val="black"/>
                </a:solidFill>
              </a:rPr>
              <a:t>5. Rotate right</a:t>
            </a:r>
            <a:endParaRPr lang="en-SG" sz="2000" dirty="0">
              <a:solidFill>
                <a:prstClr val="black"/>
              </a:solidFill>
            </a:endParaRPr>
          </a:p>
        </p:txBody>
      </p:sp>
      <p:sp>
        <p:nvSpPr>
          <p:cNvPr id="21" name="Circular Arrow 20"/>
          <p:cNvSpPr/>
          <p:nvPr/>
        </p:nvSpPr>
        <p:spPr>
          <a:xfrm flipH="1">
            <a:off x="6344712" y="387632"/>
            <a:ext cx="675560" cy="665104"/>
          </a:xfrm>
          <a:prstGeom prst="circular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3E908-13DE-442B-994F-E53F971EC93D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25</a:t>
            </a:fld>
            <a:endParaRPr lang="en-SG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8882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/>
          <p:cNvSpPr txBox="1"/>
          <p:nvPr/>
        </p:nvSpPr>
        <p:spPr>
          <a:xfrm>
            <a:off x="107504" y="85002"/>
            <a:ext cx="90364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3600" dirty="0">
                <a:solidFill>
                  <a:prstClr val="black"/>
                </a:solidFill>
              </a:rPr>
              <a:t>Algorithm #1</a:t>
            </a:r>
          </a:p>
        </p:txBody>
      </p:sp>
      <p:sp>
        <p:nvSpPr>
          <p:cNvPr id="32" name="Content Placeholder 2"/>
          <p:cNvSpPr>
            <a:spLocks noGrp="1"/>
          </p:cNvSpPr>
          <p:nvPr>
            <p:ph idx="1"/>
          </p:nvPr>
        </p:nvSpPr>
        <p:spPr>
          <a:xfrm>
            <a:off x="395536" y="908720"/>
            <a:ext cx="3843912" cy="1800200"/>
          </a:xfrm>
        </p:spPr>
        <p:txBody>
          <a:bodyPr>
            <a:normAutofit fontScale="92500"/>
          </a:bodyPr>
          <a:lstStyle/>
          <a:p>
            <a:r>
              <a:rPr lang="en-US" dirty="0"/>
              <a:t>Use a combination of</a:t>
            </a:r>
          </a:p>
          <a:p>
            <a:pPr lvl="1"/>
            <a:r>
              <a:rPr lang="en-US" dirty="0" err="1"/>
              <a:t>rotateRight</a:t>
            </a:r>
            <a:endParaRPr lang="en-US" dirty="0"/>
          </a:p>
          <a:p>
            <a:pPr lvl="1"/>
            <a:r>
              <a:rPr lang="en-US" dirty="0" err="1"/>
              <a:t>moveLeft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/>
          </p:cNvGraphicFramePr>
          <p:nvPr>
            <p:extLst/>
          </p:nvPr>
        </p:nvGraphicFramePr>
        <p:xfrm>
          <a:off x="395536" y="4437112"/>
          <a:ext cx="1658304" cy="1440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457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2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2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16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64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32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32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32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C000"/>
                          </a:solidFill>
                        </a:rPr>
                        <a:t>64</a:t>
                      </a:r>
                      <a:endParaRPr lang="en-SG" sz="2100" b="1" dirty="0">
                        <a:solidFill>
                          <a:srgbClr val="FFC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251520" y="2729231"/>
            <a:ext cx="4176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prstClr val="black"/>
                </a:solidFill>
              </a:rPr>
              <a:t>To move right…</a:t>
            </a:r>
            <a:endParaRPr lang="en-SG" sz="3600" dirty="0">
              <a:solidFill>
                <a:prstClr val="black"/>
              </a:solidFill>
            </a:endParaRPr>
          </a:p>
        </p:txBody>
      </p:sp>
      <p:graphicFrame>
        <p:nvGraphicFramePr>
          <p:cNvPr id="6" name="Content Placeholder 3"/>
          <p:cNvGraphicFramePr>
            <a:graphicFrameLocks/>
          </p:cNvGraphicFramePr>
          <p:nvPr>
            <p:extLst/>
          </p:nvPr>
        </p:nvGraphicFramePr>
        <p:xfrm>
          <a:off x="2662728" y="4437112"/>
          <a:ext cx="1658304" cy="1440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457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32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2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32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64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16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C000"/>
                          </a:solidFill>
                        </a:rPr>
                        <a:t>64</a:t>
                      </a:r>
                      <a:endParaRPr lang="en-SG" sz="2100" b="1" dirty="0">
                        <a:solidFill>
                          <a:srgbClr val="FFC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32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2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graphicFrame>
        <p:nvGraphicFramePr>
          <p:cNvPr id="7" name="Content Placeholder 3"/>
          <p:cNvGraphicFramePr>
            <a:graphicFrameLocks/>
          </p:cNvGraphicFramePr>
          <p:nvPr>
            <p:extLst/>
          </p:nvPr>
        </p:nvGraphicFramePr>
        <p:xfrm>
          <a:off x="4860032" y="4437112"/>
          <a:ext cx="1658304" cy="1440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457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C000"/>
                          </a:solidFill>
                        </a:rPr>
                        <a:t>64</a:t>
                      </a:r>
                      <a:endParaRPr lang="en-SG" sz="2100" b="1" dirty="0">
                        <a:solidFill>
                          <a:srgbClr val="FFC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32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32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32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64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16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2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2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graphicFrame>
        <p:nvGraphicFramePr>
          <p:cNvPr id="8" name="Content Placeholder 3"/>
          <p:cNvGraphicFramePr>
            <a:graphicFrameLocks/>
          </p:cNvGraphicFramePr>
          <p:nvPr>
            <p:extLst/>
          </p:nvPr>
        </p:nvGraphicFramePr>
        <p:xfrm>
          <a:off x="6876256" y="4437112"/>
          <a:ext cx="1658304" cy="1440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457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C000"/>
                          </a:solidFill>
                        </a:rPr>
                        <a:t>64</a:t>
                      </a:r>
                      <a:endParaRPr lang="en-SG" sz="2100" b="1" dirty="0">
                        <a:solidFill>
                          <a:srgbClr val="FFC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64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32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64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16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4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1475656" y="3645024"/>
            <a:ext cx="1800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prstClr val="black"/>
                </a:solidFill>
              </a:rPr>
              <a:t>1. Rotate right</a:t>
            </a:r>
            <a:endParaRPr lang="en-SG" sz="2000" dirty="0">
              <a:solidFill>
                <a:prstClr val="black"/>
              </a:solidFill>
            </a:endParaRPr>
          </a:p>
        </p:txBody>
      </p:sp>
      <p:sp>
        <p:nvSpPr>
          <p:cNvPr id="3" name="Circular Arrow 2"/>
          <p:cNvSpPr/>
          <p:nvPr/>
        </p:nvSpPr>
        <p:spPr>
          <a:xfrm>
            <a:off x="2007200" y="3995943"/>
            <a:ext cx="665104" cy="665104"/>
          </a:xfrm>
          <a:prstGeom prst="circular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black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707904" y="3645024"/>
            <a:ext cx="1800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prstClr val="black"/>
                </a:solidFill>
              </a:rPr>
              <a:t>2. Rotate right</a:t>
            </a:r>
            <a:endParaRPr lang="en-SG" sz="2000" dirty="0">
              <a:solidFill>
                <a:prstClr val="black"/>
              </a:solidFill>
            </a:endParaRPr>
          </a:p>
        </p:txBody>
      </p:sp>
      <p:sp>
        <p:nvSpPr>
          <p:cNvPr id="12" name="Circular Arrow 11"/>
          <p:cNvSpPr/>
          <p:nvPr/>
        </p:nvSpPr>
        <p:spPr>
          <a:xfrm>
            <a:off x="4239448" y="3995943"/>
            <a:ext cx="665104" cy="665104"/>
          </a:xfrm>
          <a:prstGeom prst="circular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black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940152" y="3645024"/>
            <a:ext cx="16561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prstClr val="black"/>
                </a:solidFill>
              </a:rPr>
              <a:t>3. Move left</a:t>
            </a:r>
            <a:endParaRPr lang="en-SG" sz="2000" dirty="0">
              <a:solidFill>
                <a:prstClr val="black"/>
              </a:solidFill>
            </a:endParaRPr>
          </a:p>
        </p:txBody>
      </p:sp>
      <p:sp>
        <p:nvSpPr>
          <p:cNvPr id="14" name="Circular Arrow 13"/>
          <p:cNvSpPr/>
          <p:nvPr/>
        </p:nvSpPr>
        <p:spPr>
          <a:xfrm>
            <a:off x="6399688" y="3995943"/>
            <a:ext cx="665104" cy="665104"/>
          </a:xfrm>
          <a:prstGeom prst="circular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black"/>
              </a:solidFill>
            </a:endParaRPr>
          </a:p>
        </p:txBody>
      </p:sp>
      <p:graphicFrame>
        <p:nvGraphicFramePr>
          <p:cNvPr id="15" name="Content Placeholder 3"/>
          <p:cNvGraphicFramePr>
            <a:graphicFrameLocks/>
          </p:cNvGraphicFramePr>
          <p:nvPr>
            <p:extLst/>
          </p:nvPr>
        </p:nvGraphicFramePr>
        <p:xfrm>
          <a:off x="6876256" y="764704"/>
          <a:ext cx="1658304" cy="1440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457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4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C000"/>
                          </a:solidFill>
                        </a:rPr>
                        <a:t>64</a:t>
                      </a:r>
                      <a:endParaRPr lang="en-SG" sz="2100" b="1" dirty="0">
                        <a:solidFill>
                          <a:srgbClr val="FFC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32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64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16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64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10" name="Up Arrow 9"/>
          <p:cNvSpPr/>
          <p:nvPr/>
        </p:nvSpPr>
        <p:spPr>
          <a:xfrm>
            <a:off x="8244408" y="2348880"/>
            <a:ext cx="216024" cy="1872208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876256" y="2577098"/>
            <a:ext cx="14401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prstClr val="black"/>
                </a:solidFill>
              </a:rPr>
              <a:t>4. Rotate right</a:t>
            </a:r>
            <a:endParaRPr lang="en-SG" sz="2000" dirty="0">
              <a:solidFill>
                <a:prstClr val="black"/>
              </a:solidFill>
            </a:endParaRPr>
          </a:p>
        </p:txBody>
      </p:sp>
      <p:graphicFrame>
        <p:nvGraphicFramePr>
          <p:cNvPr id="19" name="Content Placeholder 3"/>
          <p:cNvGraphicFramePr>
            <a:graphicFrameLocks/>
          </p:cNvGraphicFramePr>
          <p:nvPr>
            <p:extLst/>
          </p:nvPr>
        </p:nvGraphicFramePr>
        <p:xfrm>
          <a:off x="4785904" y="764704"/>
          <a:ext cx="1658304" cy="1440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457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4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16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64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32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64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C000"/>
                          </a:solidFill>
                        </a:rPr>
                        <a:t>64</a:t>
                      </a:r>
                      <a:endParaRPr lang="en-SG" sz="2100" b="1" dirty="0">
                        <a:solidFill>
                          <a:srgbClr val="FFC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20" name="TextBox 19"/>
          <p:cNvSpPr txBox="1"/>
          <p:nvPr/>
        </p:nvSpPr>
        <p:spPr>
          <a:xfrm>
            <a:off x="5796136" y="36713"/>
            <a:ext cx="1800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prstClr val="black"/>
                </a:solidFill>
              </a:rPr>
              <a:t>5. Rotate right</a:t>
            </a:r>
            <a:endParaRPr lang="en-SG" sz="2000" dirty="0">
              <a:solidFill>
                <a:prstClr val="black"/>
              </a:solidFill>
            </a:endParaRPr>
          </a:p>
        </p:txBody>
      </p:sp>
      <p:sp>
        <p:nvSpPr>
          <p:cNvPr id="21" name="Circular Arrow 20"/>
          <p:cNvSpPr/>
          <p:nvPr/>
        </p:nvSpPr>
        <p:spPr>
          <a:xfrm flipH="1">
            <a:off x="6344712" y="387632"/>
            <a:ext cx="675560" cy="665104"/>
          </a:xfrm>
          <a:prstGeom prst="circular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3E908-13DE-442B-994F-E53F971EC93D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26</a:t>
            </a:fld>
            <a:endParaRPr lang="en-SG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7000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/>
          <p:cNvSpPr txBox="1"/>
          <p:nvPr/>
        </p:nvSpPr>
        <p:spPr>
          <a:xfrm>
            <a:off x="107504" y="85002"/>
            <a:ext cx="90364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3600" dirty="0">
                <a:solidFill>
                  <a:prstClr val="black"/>
                </a:solidFill>
              </a:rPr>
              <a:t>Algorithm #1</a:t>
            </a:r>
          </a:p>
        </p:txBody>
      </p:sp>
      <p:sp>
        <p:nvSpPr>
          <p:cNvPr id="32" name="Content Placeholder 2"/>
          <p:cNvSpPr>
            <a:spLocks noGrp="1"/>
          </p:cNvSpPr>
          <p:nvPr>
            <p:ph idx="1"/>
          </p:nvPr>
        </p:nvSpPr>
        <p:spPr>
          <a:xfrm>
            <a:off x="395536" y="908720"/>
            <a:ext cx="3843912" cy="1800200"/>
          </a:xfrm>
        </p:spPr>
        <p:txBody>
          <a:bodyPr>
            <a:normAutofit fontScale="92500"/>
          </a:bodyPr>
          <a:lstStyle/>
          <a:p>
            <a:r>
              <a:rPr lang="en-US" dirty="0"/>
              <a:t>Use a combination of</a:t>
            </a:r>
          </a:p>
          <a:p>
            <a:pPr lvl="1"/>
            <a:r>
              <a:rPr lang="en-US" dirty="0" err="1"/>
              <a:t>rotateRight</a:t>
            </a:r>
            <a:endParaRPr lang="en-US" dirty="0"/>
          </a:p>
          <a:p>
            <a:pPr lvl="1"/>
            <a:r>
              <a:rPr lang="en-US" dirty="0" err="1"/>
              <a:t>moveLeft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/>
          </p:cNvGraphicFramePr>
          <p:nvPr>
            <p:extLst/>
          </p:nvPr>
        </p:nvGraphicFramePr>
        <p:xfrm>
          <a:off x="395536" y="4437112"/>
          <a:ext cx="1658304" cy="1440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457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2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16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2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64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32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4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32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32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64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4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251520" y="2729231"/>
            <a:ext cx="4176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prstClr val="black"/>
                </a:solidFill>
              </a:rPr>
              <a:t>To move down…</a:t>
            </a:r>
            <a:endParaRPr lang="en-SG" sz="3600" dirty="0">
              <a:solidFill>
                <a:prstClr val="black"/>
              </a:solidFill>
            </a:endParaRPr>
          </a:p>
        </p:txBody>
      </p:sp>
      <p:graphicFrame>
        <p:nvGraphicFramePr>
          <p:cNvPr id="6" name="Content Placeholder 3"/>
          <p:cNvGraphicFramePr>
            <a:graphicFrameLocks/>
          </p:cNvGraphicFramePr>
          <p:nvPr>
            <p:extLst/>
          </p:nvPr>
        </p:nvGraphicFramePr>
        <p:xfrm>
          <a:off x="2662728" y="4437112"/>
          <a:ext cx="1658304" cy="1440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457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32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32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64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16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64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32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4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4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2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2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graphicFrame>
        <p:nvGraphicFramePr>
          <p:cNvPr id="8" name="Content Placeholder 3"/>
          <p:cNvGraphicFramePr>
            <a:graphicFrameLocks/>
          </p:cNvGraphicFramePr>
          <p:nvPr>
            <p:extLst/>
          </p:nvPr>
        </p:nvGraphicFramePr>
        <p:xfrm>
          <a:off x="6876256" y="4437112"/>
          <a:ext cx="1658304" cy="1440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457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8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64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32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32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4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32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64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16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1475656" y="3645024"/>
            <a:ext cx="1800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prstClr val="black"/>
                </a:solidFill>
              </a:rPr>
              <a:t>1. Rotate right</a:t>
            </a:r>
            <a:endParaRPr lang="en-SG" sz="2000" dirty="0">
              <a:solidFill>
                <a:prstClr val="black"/>
              </a:solidFill>
            </a:endParaRPr>
          </a:p>
        </p:txBody>
      </p:sp>
      <p:sp>
        <p:nvSpPr>
          <p:cNvPr id="3" name="Circular Arrow 2"/>
          <p:cNvSpPr/>
          <p:nvPr/>
        </p:nvSpPr>
        <p:spPr>
          <a:xfrm>
            <a:off x="2007200" y="3995943"/>
            <a:ext cx="665104" cy="665104"/>
          </a:xfrm>
          <a:prstGeom prst="circular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black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707904" y="3645024"/>
            <a:ext cx="1800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prstClr val="black"/>
                </a:solidFill>
              </a:rPr>
              <a:t>2. Move left</a:t>
            </a:r>
            <a:endParaRPr lang="en-SG" sz="2000" dirty="0">
              <a:solidFill>
                <a:prstClr val="black"/>
              </a:solidFill>
            </a:endParaRPr>
          </a:p>
        </p:txBody>
      </p:sp>
      <p:sp>
        <p:nvSpPr>
          <p:cNvPr id="12" name="Circular Arrow 11"/>
          <p:cNvSpPr/>
          <p:nvPr/>
        </p:nvSpPr>
        <p:spPr>
          <a:xfrm>
            <a:off x="4239448" y="3995943"/>
            <a:ext cx="665104" cy="665104"/>
          </a:xfrm>
          <a:prstGeom prst="circular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black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940152" y="3645024"/>
            <a:ext cx="16561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prstClr val="black"/>
                </a:solidFill>
              </a:rPr>
              <a:t>3. Rotate right</a:t>
            </a:r>
            <a:endParaRPr lang="en-SG" sz="2000" dirty="0">
              <a:solidFill>
                <a:prstClr val="black"/>
              </a:solidFill>
            </a:endParaRPr>
          </a:p>
        </p:txBody>
      </p:sp>
      <p:sp>
        <p:nvSpPr>
          <p:cNvPr id="14" name="Circular Arrow 13"/>
          <p:cNvSpPr/>
          <p:nvPr/>
        </p:nvSpPr>
        <p:spPr>
          <a:xfrm>
            <a:off x="6399688" y="3995943"/>
            <a:ext cx="665104" cy="665104"/>
          </a:xfrm>
          <a:prstGeom prst="circular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black"/>
              </a:solidFill>
            </a:endParaRPr>
          </a:p>
        </p:txBody>
      </p:sp>
      <p:graphicFrame>
        <p:nvGraphicFramePr>
          <p:cNvPr id="15" name="Content Placeholder 3"/>
          <p:cNvGraphicFramePr>
            <a:graphicFrameLocks/>
          </p:cNvGraphicFramePr>
          <p:nvPr>
            <p:extLst/>
          </p:nvPr>
        </p:nvGraphicFramePr>
        <p:xfrm>
          <a:off x="6876256" y="764704"/>
          <a:ext cx="1658304" cy="1440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457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4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8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32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64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16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64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32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32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10" name="Up Arrow 9"/>
          <p:cNvSpPr/>
          <p:nvPr/>
        </p:nvSpPr>
        <p:spPr>
          <a:xfrm>
            <a:off x="8244408" y="2348880"/>
            <a:ext cx="216024" cy="1872208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876256" y="2577098"/>
            <a:ext cx="14401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prstClr val="black"/>
                </a:solidFill>
              </a:rPr>
              <a:t>4. Rotate right</a:t>
            </a:r>
            <a:endParaRPr lang="en-SG" sz="2000" dirty="0">
              <a:solidFill>
                <a:prstClr val="black"/>
              </a:solidFill>
            </a:endParaRPr>
          </a:p>
        </p:txBody>
      </p:sp>
      <p:graphicFrame>
        <p:nvGraphicFramePr>
          <p:cNvPr id="19" name="Content Placeholder 3"/>
          <p:cNvGraphicFramePr>
            <a:graphicFrameLocks/>
          </p:cNvGraphicFramePr>
          <p:nvPr>
            <p:extLst/>
          </p:nvPr>
        </p:nvGraphicFramePr>
        <p:xfrm>
          <a:off x="4785904" y="764704"/>
          <a:ext cx="1658304" cy="1440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457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16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64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32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4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32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32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64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8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20" name="TextBox 19"/>
          <p:cNvSpPr txBox="1"/>
          <p:nvPr/>
        </p:nvSpPr>
        <p:spPr>
          <a:xfrm>
            <a:off x="5796136" y="36713"/>
            <a:ext cx="1800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prstClr val="black"/>
                </a:solidFill>
              </a:rPr>
              <a:t>5. Rotate right</a:t>
            </a:r>
            <a:endParaRPr lang="en-SG" sz="2000" dirty="0">
              <a:solidFill>
                <a:prstClr val="black"/>
              </a:solidFill>
            </a:endParaRPr>
          </a:p>
        </p:txBody>
      </p:sp>
      <p:sp>
        <p:nvSpPr>
          <p:cNvPr id="21" name="Circular Arrow 20"/>
          <p:cNvSpPr/>
          <p:nvPr/>
        </p:nvSpPr>
        <p:spPr>
          <a:xfrm flipH="1">
            <a:off x="6344712" y="387632"/>
            <a:ext cx="675560" cy="665104"/>
          </a:xfrm>
          <a:prstGeom prst="circular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black"/>
              </a:solidFill>
            </a:endParaRPr>
          </a:p>
        </p:txBody>
      </p:sp>
      <p:graphicFrame>
        <p:nvGraphicFramePr>
          <p:cNvPr id="22" name="Content Placeholder 3"/>
          <p:cNvGraphicFramePr>
            <a:graphicFrameLocks/>
          </p:cNvGraphicFramePr>
          <p:nvPr>
            <p:extLst/>
          </p:nvPr>
        </p:nvGraphicFramePr>
        <p:xfrm>
          <a:off x="4857912" y="4437112"/>
          <a:ext cx="1658304" cy="1440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457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32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32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64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16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64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32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8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4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2100" b="0" dirty="0">
                        <a:solidFill>
                          <a:schemeClr val="tx1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3E908-13DE-442B-994F-E53F971EC93D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27</a:t>
            </a:fld>
            <a:endParaRPr lang="en-SG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6676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1560" y="692696"/>
            <a:ext cx="7886700" cy="4929403"/>
          </a:xfrm>
        </p:spPr>
        <p:txBody>
          <a:bodyPr>
            <a:normAutofit/>
          </a:bodyPr>
          <a:lstStyle/>
          <a:p>
            <a:r>
              <a:rPr lang="en-SG" dirty="0"/>
              <a:t>Main method</a:t>
            </a:r>
          </a:p>
          <a:p>
            <a:pPr lvl="1"/>
            <a:r>
              <a:rPr lang="en-SG" dirty="0"/>
              <a:t>Read in the inputs </a:t>
            </a:r>
          </a:p>
          <a:p>
            <a:pPr lvl="1"/>
            <a:r>
              <a:rPr lang="en-SG" dirty="0"/>
              <a:t>Call helper methods and print the output</a:t>
            </a:r>
          </a:p>
          <a:p>
            <a:r>
              <a:rPr lang="en-SG" dirty="0"/>
              <a:t>Helper methods</a:t>
            </a:r>
          </a:p>
          <a:p>
            <a:pPr lvl="1"/>
            <a:r>
              <a:rPr lang="en-US" dirty="0" err="1"/>
              <a:t>rotateRight</a:t>
            </a:r>
            <a:r>
              <a:rPr lang="en-US" dirty="0"/>
              <a:t>: rotate the </a:t>
            </a:r>
            <a:r>
              <a:rPr lang="en-US"/>
              <a:t>matrix 90 </a:t>
            </a:r>
            <a:r>
              <a:rPr lang="en-US" dirty="0"/>
              <a:t>degrees right</a:t>
            </a:r>
          </a:p>
          <a:p>
            <a:pPr lvl="1"/>
            <a:r>
              <a:rPr lang="en-US" dirty="0" err="1"/>
              <a:t>moveLeft</a:t>
            </a:r>
            <a:r>
              <a:rPr lang="en-US" dirty="0"/>
              <a:t>: move numbers to the left, merging numbers if necessary</a:t>
            </a:r>
            <a:endParaRPr lang="en-SG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3E908-13DE-442B-994F-E53F971EC93D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28</a:t>
            </a:fld>
            <a:endParaRPr lang="en-SG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4181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/>
          <p:cNvSpPr txBox="1"/>
          <p:nvPr/>
        </p:nvSpPr>
        <p:spPr>
          <a:xfrm>
            <a:off x="107504" y="85002"/>
            <a:ext cx="30963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3600" dirty="0">
                <a:solidFill>
                  <a:prstClr val="black"/>
                </a:solidFill>
              </a:rPr>
              <a:t>Algorithm #2</a:t>
            </a:r>
          </a:p>
        </p:txBody>
      </p:sp>
      <p:sp>
        <p:nvSpPr>
          <p:cNvPr id="32" name="Content Placeholder 2"/>
          <p:cNvSpPr>
            <a:spLocks noGrp="1"/>
          </p:cNvSpPr>
          <p:nvPr>
            <p:ph idx="1"/>
          </p:nvPr>
        </p:nvSpPr>
        <p:spPr>
          <a:xfrm>
            <a:off x="395536" y="908720"/>
            <a:ext cx="4309065" cy="5472608"/>
          </a:xfrm>
        </p:spPr>
        <p:txBody>
          <a:bodyPr>
            <a:normAutofit/>
          </a:bodyPr>
          <a:lstStyle/>
          <a:p>
            <a:r>
              <a:rPr lang="en-SG" dirty="0"/>
              <a:t>Assemble 1D array</a:t>
            </a:r>
          </a:p>
          <a:p>
            <a:r>
              <a:rPr lang="en-SG" dirty="0"/>
              <a:t>Perform </a:t>
            </a:r>
            <a:r>
              <a:rPr lang="en-SG" dirty="0" err="1"/>
              <a:t>moveLeft</a:t>
            </a:r>
            <a:r>
              <a:rPr lang="en-SG" dirty="0"/>
              <a:t> on each of the array</a:t>
            </a:r>
          </a:p>
          <a:p>
            <a:r>
              <a:rPr lang="en-SG" dirty="0"/>
              <a:t>Copy result back to array </a:t>
            </a:r>
          </a:p>
        </p:txBody>
      </p:sp>
      <p:graphicFrame>
        <p:nvGraphicFramePr>
          <p:cNvPr id="4" name="Content Placeholder 3"/>
          <p:cNvGraphicFramePr>
            <a:graphicFrameLocks/>
          </p:cNvGraphicFramePr>
          <p:nvPr>
            <p:extLst/>
          </p:nvPr>
        </p:nvGraphicFramePr>
        <p:xfrm>
          <a:off x="4860032" y="1124744"/>
          <a:ext cx="1658304" cy="1440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457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2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3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4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2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3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4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2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3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4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2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3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4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4765195" y="2636912"/>
            <a:ext cx="1800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prstClr val="black"/>
                </a:solidFill>
              </a:rPr>
              <a:t>Move left</a:t>
            </a:r>
            <a:endParaRPr lang="en-SG" sz="2000" dirty="0">
              <a:solidFill>
                <a:prstClr val="black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837203" y="1124744"/>
            <a:ext cx="1679013" cy="3600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graphicFrame>
        <p:nvGraphicFramePr>
          <p:cNvPr id="7" name="Content Placeholder 3"/>
          <p:cNvGraphicFramePr>
            <a:graphicFrameLocks/>
          </p:cNvGraphicFramePr>
          <p:nvPr>
            <p:extLst/>
          </p:nvPr>
        </p:nvGraphicFramePr>
        <p:xfrm>
          <a:off x="6899085" y="1124744"/>
          <a:ext cx="1658304" cy="1440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457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4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3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2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6804248" y="2636912"/>
            <a:ext cx="1800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prstClr val="black"/>
                </a:solidFill>
              </a:rPr>
              <a:t>Move right</a:t>
            </a:r>
            <a:endParaRPr lang="en-SG" sz="2000" dirty="0">
              <a:solidFill>
                <a:prstClr val="black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876256" y="1124744"/>
            <a:ext cx="1679013" cy="3600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graphicFrame>
        <p:nvGraphicFramePr>
          <p:cNvPr id="10" name="Content Placeholder 3"/>
          <p:cNvGraphicFramePr>
            <a:graphicFrameLocks/>
          </p:cNvGraphicFramePr>
          <p:nvPr>
            <p:extLst/>
          </p:nvPr>
        </p:nvGraphicFramePr>
        <p:xfrm>
          <a:off x="4860032" y="3140968"/>
          <a:ext cx="1658304" cy="1440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457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2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3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4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4765195" y="4653136"/>
            <a:ext cx="1800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prstClr val="black"/>
                </a:solidFill>
              </a:rPr>
              <a:t>Move up</a:t>
            </a:r>
            <a:endParaRPr lang="en-SG" sz="2000" dirty="0">
              <a:solidFill>
                <a:prstClr val="black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 rot="5400000">
            <a:off x="4344561" y="3633609"/>
            <a:ext cx="1440160" cy="45487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graphicFrame>
        <p:nvGraphicFramePr>
          <p:cNvPr id="13" name="Content Placeholder 3"/>
          <p:cNvGraphicFramePr>
            <a:graphicFrameLocks/>
          </p:cNvGraphicFramePr>
          <p:nvPr>
            <p:extLst/>
          </p:nvPr>
        </p:nvGraphicFramePr>
        <p:xfrm>
          <a:off x="6899085" y="3140968"/>
          <a:ext cx="1658304" cy="1440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457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41457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4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3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2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SG" sz="2100" b="1" dirty="0">
                        <a:solidFill>
                          <a:srgbClr val="FF0000"/>
                        </a:solidFill>
                      </a:endParaRPr>
                    </a:p>
                  </a:txBody>
                  <a:tcPr marL="28846" marR="28846" marT="14423" marB="144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6804248" y="4653136"/>
            <a:ext cx="1800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prstClr val="black"/>
                </a:solidFill>
              </a:rPr>
              <a:t>Move down</a:t>
            </a:r>
            <a:endParaRPr lang="en-SG" sz="2000" dirty="0">
              <a:solidFill>
                <a:prstClr val="black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 rot="5400000">
            <a:off x="6383615" y="3633610"/>
            <a:ext cx="1440160" cy="45487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4837202" y="1484784"/>
            <a:ext cx="1679013" cy="3600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4837203" y="1844824"/>
            <a:ext cx="1679013" cy="3600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4837203" y="2204864"/>
            <a:ext cx="1679013" cy="3600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3E908-13DE-442B-994F-E53F971EC93D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29</a:t>
            </a:fld>
            <a:endParaRPr lang="en-SG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4299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002958" y="6358226"/>
            <a:ext cx="10470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prstClr val="white"/>
                </a:solidFill>
              </a:rPr>
              <a:t>Island</a:t>
            </a: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3" name="TextShape 1"/>
          <p:cNvSpPr txBox="1"/>
          <p:nvPr/>
        </p:nvSpPr>
        <p:spPr>
          <a:xfrm>
            <a:off x="716713" y="485270"/>
            <a:ext cx="8032135" cy="1184845"/>
          </a:xfrm>
          <a:prstGeom prst="rect">
            <a:avLst/>
          </a:prstGeom>
          <a:noFill/>
          <a:ln>
            <a:noFill/>
          </a:ln>
        </p:spPr>
        <p:txBody>
          <a:bodyPr lIns="67500" tIns="33750" rIns="67500" bIns="33750"/>
          <a:lstStyle/>
          <a:p>
            <a:pPr marL="205740" indent="-205470" algn="just">
              <a:buClr>
                <a:srgbClr val="4F81BD"/>
              </a:buClr>
              <a:buSzPct val="76000"/>
              <a:buFont typeface="Wingdings 3" charset="2"/>
              <a:buChar char="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 panose="020F0302020204030204"/>
              </a:rPr>
              <a:t>You are given </a:t>
            </a:r>
            <a:r>
              <a:rPr lang="en-US" sz="2400" b="1" spc="-1" dirty="0">
                <a:solidFill>
                  <a:srgbClr val="1CADE4"/>
                </a:solidFill>
                <a:uFill>
                  <a:solidFill>
                    <a:srgbClr val="FFFFFF"/>
                  </a:solidFill>
                </a:uFill>
                <a:latin typeface="Calibri Light" panose="020F0302020204030204"/>
              </a:rPr>
              <a:t>a map of </a:t>
            </a:r>
            <a:r>
              <a:rPr lang="en-US" sz="2400" b="1" spc="-1" dirty="0" err="1">
                <a:solidFill>
                  <a:srgbClr val="1CADE4"/>
                </a:solidFill>
                <a:uFill>
                  <a:solidFill>
                    <a:srgbClr val="FFFFFF"/>
                  </a:solidFill>
                </a:uFill>
                <a:latin typeface="Calibri Light" panose="020F0302020204030204"/>
              </a:rPr>
              <a:t>Hyrule</a:t>
            </a:r>
            <a:r>
              <a:rPr lang="en-US" sz="2400" b="1" spc="-1" dirty="0">
                <a:solidFill>
                  <a:srgbClr val="1CADE4"/>
                </a:solidFill>
                <a:uFill>
                  <a:solidFill>
                    <a:srgbClr val="FFFFFF"/>
                  </a:solidFill>
                </a:uFill>
                <a:latin typeface="Calibri Light" panose="020F0302020204030204"/>
              </a:rPr>
              <a:t> 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 panose="020F0302020204030204"/>
              </a:rPr>
              <a:t>consisting of </a:t>
            </a:r>
            <a:r>
              <a:rPr lang="en-US" sz="2400" b="1" spc="-1" dirty="0">
                <a:solidFill>
                  <a:srgbClr val="1CADE4"/>
                </a:solidFill>
                <a:uFill>
                  <a:solidFill>
                    <a:srgbClr val="FFFFFF"/>
                  </a:solidFill>
                </a:uFill>
                <a:latin typeface="Calibri Light" panose="020F0302020204030204"/>
              </a:rPr>
              <a:t>many islands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 panose="020F0302020204030204"/>
              </a:rPr>
              <a:t>. </a:t>
            </a:r>
          </a:p>
          <a:p>
            <a:pPr marL="205740" indent="-205470" algn="just">
              <a:buClr>
                <a:srgbClr val="4F81BD"/>
              </a:buClr>
              <a:buSzPct val="76000"/>
              <a:buFont typeface="Wingdings 3" charset="2"/>
              <a:buChar char=""/>
            </a:pP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 Light" panose="020F0302020204030204"/>
            </a:endParaRPr>
          </a:p>
          <a:p>
            <a:pPr marL="205740" indent="-205470" algn="just">
              <a:buClr>
                <a:srgbClr val="4F81BD"/>
              </a:buClr>
              <a:buSzPct val="76000"/>
              <a:buFont typeface="Wingdings 3" charset="2"/>
              <a:buChar char="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 panose="020F0302020204030204"/>
              </a:rPr>
              <a:t>The map is a </a:t>
            </a:r>
            <a:r>
              <a:rPr lang="en-US" sz="2400" b="1" spc="-1" dirty="0">
                <a:solidFill>
                  <a:srgbClr val="1CADE4"/>
                </a:solidFill>
                <a:uFill>
                  <a:solidFill>
                    <a:srgbClr val="FFFFFF"/>
                  </a:solidFill>
                </a:uFill>
                <a:latin typeface="Calibri Light" panose="020F0302020204030204"/>
              </a:rPr>
              <a:t>matrix of size R x C 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 panose="020F0302020204030204"/>
              </a:rPr>
              <a:t>filled with </a:t>
            </a:r>
            <a:r>
              <a:rPr lang="en-US" sz="2400" b="1" spc="-1" dirty="0">
                <a:solidFill>
                  <a:srgbClr val="1CADE4"/>
                </a:solidFill>
                <a:uFill>
                  <a:solidFill>
                    <a:srgbClr val="FFFFFF"/>
                  </a:solidFill>
                </a:uFill>
                <a:latin typeface="Calibri Light" panose="020F0302020204030204"/>
              </a:rPr>
              <a:t>‘0’s 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 panose="020F0302020204030204"/>
              </a:rPr>
              <a:t>and </a:t>
            </a:r>
            <a:r>
              <a:rPr lang="en-US" sz="2400" b="1" spc="-1" dirty="0">
                <a:solidFill>
                  <a:srgbClr val="1CADE4"/>
                </a:solidFill>
                <a:uFill>
                  <a:solidFill>
                    <a:srgbClr val="FFFFFF"/>
                  </a:solidFill>
                </a:uFill>
                <a:latin typeface="Calibri Light" panose="020F0302020204030204"/>
              </a:rPr>
              <a:t>‘1’s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 panose="020F0302020204030204"/>
              </a:rPr>
              <a:t>.</a:t>
            </a:r>
            <a:endParaRPr lang="en-US" sz="2400" spc="-1" dirty="0">
              <a:solidFill>
                <a:prstClr val="black"/>
              </a:solidFill>
              <a:uFill>
                <a:solidFill>
                  <a:srgbClr val="FFFFFF"/>
                </a:solidFill>
              </a:uFill>
              <a:latin typeface="Calibri Light" panose="020F0302020204030204"/>
            </a:endParaRPr>
          </a:p>
          <a:p>
            <a:pPr marL="608310" indent="-191430" algn="just">
              <a:buClr>
                <a:srgbClr val="4F81BD"/>
              </a:buClr>
              <a:buSzPct val="76000"/>
              <a:buFont typeface="Arial"/>
              <a:buChar char="•"/>
            </a:pPr>
            <a:endParaRPr sz="1600" dirty="0">
              <a:solidFill>
                <a:prstClr val="black"/>
              </a:solidFill>
              <a:latin typeface="Calibri Light" panose="020F0302020204030204"/>
            </a:endParaRPr>
          </a:p>
        </p:txBody>
      </p:sp>
      <p:sp>
        <p:nvSpPr>
          <p:cNvPr id="4" name="TextShape 1"/>
          <p:cNvSpPr txBox="1"/>
          <p:nvPr/>
        </p:nvSpPr>
        <p:spPr>
          <a:xfrm>
            <a:off x="716711" y="1948093"/>
            <a:ext cx="7618186" cy="1679216"/>
          </a:xfrm>
          <a:prstGeom prst="rect">
            <a:avLst/>
          </a:prstGeom>
          <a:noFill/>
          <a:ln>
            <a:noFill/>
          </a:ln>
        </p:spPr>
        <p:txBody>
          <a:bodyPr lIns="67500" tIns="33750" rIns="67500" bIns="33750"/>
          <a:lstStyle/>
          <a:p>
            <a:pPr marL="205740" indent="-205470" algn="just">
              <a:buClr>
                <a:srgbClr val="4F81BD"/>
              </a:buClr>
              <a:buSzPct val="76000"/>
              <a:buFont typeface="Wingdings 3" charset="2"/>
              <a:buChar char="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 panose="020F0302020204030204"/>
              </a:rPr>
              <a:t>Your job: count </a:t>
            </a:r>
            <a:r>
              <a:rPr lang="en-US" sz="2400" b="1" spc="-1" dirty="0">
                <a:solidFill>
                  <a:srgbClr val="1CADE4"/>
                </a:solidFill>
                <a:uFill>
                  <a:solidFill>
                    <a:srgbClr val="FFFFFF"/>
                  </a:solidFill>
                </a:uFill>
                <a:latin typeface="Calibri Light" panose="020F0302020204030204"/>
              </a:rPr>
              <a:t>the number of islands</a:t>
            </a:r>
            <a:r>
              <a:rPr lang="en-US" sz="2400" spc="-1" dirty="0">
                <a:solidFill>
                  <a:prstClr val="black"/>
                </a:solidFill>
                <a:uFill>
                  <a:solidFill>
                    <a:srgbClr val="FFFFFF"/>
                  </a:solidFill>
                </a:uFill>
                <a:latin typeface="Calibri Light" panose="020F0302020204030204"/>
              </a:rPr>
              <a:t> based on the given map 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 panose="020F0302020204030204"/>
              </a:rPr>
              <a:t>(you need N tickets to go to N islands).</a:t>
            </a:r>
            <a:endParaRPr lang="en-US" sz="2400" spc="-1" dirty="0">
              <a:solidFill>
                <a:prstClr val="black"/>
              </a:solidFill>
              <a:uFill>
                <a:solidFill>
                  <a:srgbClr val="FFFFFF"/>
                </a:solidFill>
              </a:uFill>
              <a:latin typeface="Calibri Light" panose="020F0302020204030204"/>
            </a:endParaRPr>
          </a:p>
          <a:p>
            <a:pPr marL="608310" indent="-191430" algn="just">
              <a:buClr>
                <a:srgbClr val="4F81BD"/>
              </a:buClr>
              <a:buSzPct val="76000"/>
              <a:buFont typeface="Arial"/>
              <a:buChar char="•"/>
            </a:pPr>
            <a:endParaRPr lang="en-US" sz="2400" spc="-1" dirty="0">
              <a:solidFill>
                <a:prstClr val="black"/>
              </a:solidFill>
              <a:uFill>
                <a:solidFill>
                  <a:srgbClr val="FFFFFF"/>
                </a:solidFill>
              </a:uFill>
              <a:latin typeface="Calibri Light" panose="020F0302020204030204"/>
            </a:endParaRPr>
          </a:p>
          <a:p>
            <a:pPr marL="608310" indent="-191430" algn="just">
              <a:buClr>
                <a:srgbClr val="4F81BD"/>
              </a:buClr>
              <a:buSzPct val="76000"/>
              <a:buFont typeface="Arial"/>
              <a:buChar char="•"/>
            </a:pPr>
            <a:endParaRPr sz="1600" dirty="0">
              <a:solidFill>
                <a:prstClr val="black"/>
              </a:solidFill>
              <a:latin typeface="Calibri Light" panose="020F0302020204030204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966909" y="3389874"/>
          <a:ext cx="2233490" cy="2194560"/>
        </p:xfrm>
        <a:graphic>
          <a:graphicData uri="http://schemas.openxmlformats.org/drawingml/2006/table">
            <a:tbl>
              <a:tblPr firstRow="1" firstCol="1" bandRow="1"/>
              <a:tblGrid>
                <a:gridCol w="44669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46698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44669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446698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446698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35953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Calibri Light" charset="0"/>
                          <a:ea typeface="Calibri" charset="0"/>
                          <a:cs typeface="Arial" charset="0"/>
                        </a:rPr>
                        <a:t>0</a:t>
                      </a:r>
                      <a:endParaRPr lang="en-US" sz="2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147083" marR="1470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Calibri Light" charset="0"/>
                          <a:ea typeface="Calibri" charset="0"/>
                          <a:cs typeface="Arial" charset="0"/>
                        </a:rPr>
                        <a:t>0</a:t>
                      </a:r>
                      <a:endParaRPr lang="en-US" sz="2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147083" marR="1470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Calibri Light" charset="0"/>
                          <a:ea typeface="Calibri" charset="0"/>
                          <a:cs typeface="Arial" charset="0"/>
                        </a:rPr>
                        <a:t>0</a:t>
                      </a:r>
                      <a:endParaRPr lang="en-US" sz="2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147083" marR="1470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Calibri Light" charset="0"/>
                          <a:ea typeface="Calibri" charset="0"/>
                          <a:cs typeface="Arial" charset="0"/>
                        </a:rPr>
                        <a:t>0</a:t>
                      </a:r>
                      <a:endParaRPr lang="en-US" sz="2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147083" marR="1470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Calibri Light" charset="0"/>
                          <a:ea typeface="Calibri" charset="0"/>
                          <a:cs typeface="Arial" charset="0"/>
                        </a:rPr>
                        <a:t>0</a:t>
                      </a:r>
                      <a:endParaRPr lang="en-US" sz="2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147083" marR="1470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5953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Calibri Light" charset="0"/>
                          <a:ea typeface="Calibri" charset="0"/>
                          <a:cs typeface="Arial" charset="0"/>
                        </a:rPr>
                        <a:t>0</a:t>
                      </a:r>
                      <a:endParaRPr lang="en-US" sz="2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147083" marR="1470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Calibri Light" charset="0"/>
                          <a:ea typeface="Calibri" charset="0"/>
                          <a:cs typeface="Arial" charset="0"/>
                        </a:rPr>
                        <a:t>1</a:t>
                      </a:r>
                      <a:endParaRPr lang="en-US" sz="2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147083" marR="1470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Calibri Light" charset="0"/>
                          <a:ea typeface="Calibri" charset="0"/>
                          <a:cs typeface="Arial" charset="0"/>
                        </a:rPr>
                        <a:t>1</a:t>
                      </a:r>
                      <a:endParaRPr lang="en-US" sz="2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147083" marR="1470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Calibri Light" charset="0"/>
                          <a:ea typeface="Calibri" charset="0"/>
                          <a:cs typeface="Arial" charset="0"/>
                        </a:rPr>
                        <a:t>1</a:t>
                      </a:r>
                      <a:endParaRPr lang="en-US" sz="2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147083" marR="1470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Calibri Light" charset="0"/>
                          <a:ea typeface="Calibri" charset="0"/>
                          <a:cs typeface="Arial" charset="0"/>
                        </a:rPr>
                        <a:t>0</a:t>
                      </a:r>
                      <a:endParaRPr lang="en-US" sz="2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147083" marR="1470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5953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Calibri Light" charset="0"/>
                          <a:ea typeface="Calibri" charset="0"/>
                          <a:cs typeface="Arial" charset="0"/>
                        </a:rPr>
                        <a:t>0</a:t>
                      </a:r>
                      <a:endParaRPr lang="en-US" sz="2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147083" marR="1470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Calibri Light" charset="0"/>
                          <a:ea typeface="Calibri" charset="0"/>
                          <a:cs typeface="Arial" charset="0"/>
                        </a:rPr>
                        <a:t>1</a:t>
                      </a:r>
                      <a:endParaRPr lang="en-US" sz="2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147083" marR="1470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Calibri Light" charset="0"/>
                          <a:ea typeface="Calibri" charset="0"/>
                          <a:cs typeface="Arial" charset="0"/>
                        </a:rPr>
                        <a:t>1</a:t>
                      </a:r>
                      <a:endParaRPr lang="en-US" sz="2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147083" marR="1470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Calibri Light" charset="0"/>
                          <a:ea typeface="Calibri" charset="0"/>
                          <a:cs typeface="Arial" charset="0"/>
                        </a:rPr>
                        <a:t>1</a:t>
                      </a:r>
                      <a:endParaRPr lang="en-US" sz="2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147083" marR="1470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Calibri Light" charset="0"/>
                          <a:ea typeface="Calibri" charset="0"/>
                          <a:cs typeface="Arial" charset="0"/>
                        </a:rPr>
                        <a:t>0</a:t>
                      </a:r>
                      <a:endParaRPr lang="en-US" sz="2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147083" marR="1470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5953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Calibri Light" charset="0"/>
                          <a:ea typeface="Calibri" charset="0"/>
                          <a:cs typeface="Arial" charset="0"/>
                        </a:rPr>
                        <a:t>0</a:t>
                      </a:r>
                      <a:endParaRPr lang="en-US" sz="2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147083" marR="1470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Calibri Light" charset="0"/>
                          <a:ea typeface="Calibri" charset="0"/>
                          <a:cs typeface="Arial" charset="0"/>
                        </a:rPr>
                        <a:t>1</a:t>
                      </a:r>
                      <a:endParaRPr lang="en-US" sz="2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147083" marR="1470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Calibri Light" charset="0"/>
                          <a:ea typeface="Calibri" charset="0"/>
                          <a:cs typeface="Arial" charset="0"/>
                        </a:rPr>
                        <a:t>1</a:t>
                      </a:r>
                      <a:endParaRPr lang="en-US" sz="2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147083" marR="1470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Calibri Light" charset="0"/>
                          <a:ea typeface="Calibri" charset="0"/>
                          <a:cs typeface="Arial" charset="0"/>
                        </a:rPr>
                        <a:t>1</a:t>
                      </a:r>
                      <a:endParaRPr lang="en-US" sz="2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147083" marR="1470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Calibri Light" charset="0"/>
                          <a:ea typeface="Calibri" charset="0"/>
                          <a:cs typeface="Arial" charset="0"/>
                        </a:rPr>
                        <a:t>0</a:t>
                      </a:r>
                      <a:endParaRPr lang="en-US" sz="2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147083" marR="1470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5953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Calibri Light" charset="0"/>
                          <a:ea typeface="Calibri" charset="0"/>
                          <a:cs typeface="Arial" charset="0"/>
                        </a:rPr>
                        <a:t>0</a:t>
                      </a:r>
                      <a:endParaRPr lang="en-US" sz="2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147083" marR="1470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Calibri Light" charset="0"/>
                          <a:ea typeface="Calibri" charset="0"/>
                          <a:cs typeface="Arial" charset="0"/>
                        </a:rPr>
                        <a:t>0</a:t>
                      </a:r>
                      <a:endParaRPr lang="en-US" sz="2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147083" marR="1470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Calibri Light" charset="0"/>
                          <a:ea typeface="Calibri" charset="0"/>
                          <a:cs typeface="Arial" charset="0"/>
                        </a:rPr>
                        <a:t>0</a:t>
                      </a:r>
                      <a:endParaRPr lang="en-US" sz="2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147083" marR="1470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Calibri Light" charset="0"/>
                          <a:ea typeface="Calibri" charset="0"/>
                          <a:cs typeface="Arial" charset="0"/>
                        </a:rPr>
                        <a:t>0</a:t>
                      </a:r>
                      <a:endParaRPr lang="en-US" sz="2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147083" marR="1470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Calibri Light" charset="0"/>
                          <a:ea typeface="Calibri" charset="0"/>
                          <a:cs typeface="Arial" charset="0"/>
                        </a:rPr>
                        <a:t>1</a:t>
                      </a:r>
                      <a:endParaRPr lang="en-US" sz="2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147083" marR="1470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6717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5953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Calibri Light" charset="0"/>
                          <a:ea typeface="Calibri" charset="0"/>
                          <a:cs typeface="Arial" charset="0"/>
                        </a:rPr>
                        <a:t>0</a:t>
                      </a:r>
                      <a:endParaRPr lang="en-US" sz="2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147083" marR="1470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Calibri Light" charset="0"/>
                          <a:ea typeface="Calibri" charset="0"/>
                          <a:cs typeface="Arial" charset="0"/>
                        </a:rPr>
                        <a:t>0</a:t>
                      </a:r>
                      <a:endParaRPr lang="en-US" sz="2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147083" marR="1470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Calibri Light" charset="0"/>
                          <a:ea typeface="Calibri" charset="0"/>
                          <a:cs typeface="Arial" charset="0"/>
                        </a:rPr>
                        <a:t>0</a:t>
                      </a:r>
                      <a:endParaRPr lang="en-US" sz="2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147083" marR="1470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Calibri Light" charset="0"/>
                          <a:ea typeface="Calibri" charset="0"/>
                          <a:cs typeface="Arial" charset="0"/>
                        </a:rPr>
                        <a:t>0</a:t>
                      </a:r>
                      <a:endParaRPr lang="en-US" sz="2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147083" marR="1470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  <a:latin typeface="Calibri Light" charset="0"/>
                          <a:ea typeface="Calibri" charset="0"/>
                          <a:cs typeface="Arial" charset="0"/>
                        </a:rPr>
                        <a:t>1</a:t>
                      </a:r>
                      <a:endParaRPr lang="en-US" sz="2600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147083" marR="1470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6717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  <p:sp>
        <p:nvSpPr>
          <p:cNvPr id="6" name="Rounded Rectangle 5"/>
          <p:cNvSpPr/>
          <p:nvPr/>
        </p:nvSpPr>
        <p:spPr>
          <a:xfrm>
            <a:off x="3902652" y="3596388"/>
            <a:ext cx="4069040" cy="1781532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prstClr val="white"/>
                </a:solidFill>
              </a:rPr>
              <a:t>An example of a valid </a:t>
            </a:r>
            <a:r>
              <a:rPr lang="en-US" sz="3600" dirty="0" err="1">
                <a:solidFill>
                  <a:prstClr val="white"/>
                </a:solidFill>
              </a:rPr>
              <a:t>Hyrule</a:t>
            </a:r>
            <a:r>
              <a:rPr lang="en-US" sz="3600" dirty="0">
                <a:solidFill>
                  <a:prstClr val="white"/>
                </a:solidFill>
              </a:rPr>
              <a:t> map with two islands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362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build="p"/>
      <p:bldP spid="6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1560" y="692696"/>
            <a:ext cx="7886700" cy="4929403"/>
          </a:xfrm>
        </p:spPr>
        <p:txBody>
          <a:bodyPr>
            <a:normAutofit/>
          </a:bodyPr>
          <a:lstStyle/>
          <a:p>
            <a:r>
              <a:rPr lang="en-SG" dirty="0"/>
              <a:t>Main method</a:t>
            </a:r>
          </a:p>
          <a:p>
            <a:pPr lvl="1"/>
            <a:r>
              <a:rPr lang="en-SG" dirty="0"/>
              <a:t>Read in the inputs </a:t>
            </a:r>
          </a:p>
          <a:p>
            <a:pPr lvl="1"/>
            <a:r>
              <a:rPr lang="en-SG" dirty="0"/>
              <a:t>Call helper methods and print the output</a:t>
            </a:r>
          </a:p>
          <a:p>
            <a:r>
              <a:rPr lang="en-SG" dirty="0"/>
              <a:t>Helper methods</a:t>
            </a:r>
          </a:p>
          <a:p>
            <a:pPr lvl="1"/>
            <a:r>
              <a:rPr lang="en-US" dirty="0"/>
              <a:t>assemble1DArray: retrieve 1D array based on direction of move, set first element to be the direction of the move</a:t>
            </a:r>
          </a:p>
          <a:p>
            <a:pPr lvl="1"/>
            <a:r>
              <a:rPr lang="en-US" dirty="0" err="1"/>
              <a:t>moveLeft</a:t>
            </a:r>
            <a:r>
              <a:rPr lang="en-US" dirty="0"/>
              <a:t>: move numbers to the left, merging numbers if necessary</a:t>
            </a:r>
            <a:endParaRPr lang="en-SG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3E908-13DE-442B-994F-E53F971EC93D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30</a:t>
            </a:fld>
            <a:endParaRPr lang="en-SG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705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662599" y="2924944"/>
            <a:ext cx="399763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4000" dirty="0">
                <a:solidFill>
                  <a:prstClr val="black"/>
                </a:solidFill>
              </a:rPr>
              <a:t>How to assemble?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3E908-13DE-442B-994F-E53F971EC93D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31</a:t>
            </a:fld>
            <a:endParaRPr lang="en-SG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8928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1</a:t>
            </a:r>
            <a:endParaRPr lang="en-SG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/>
          </p:nvPr>
        </p:nvGraphicFramePr>
        <p:xfrm>
          <a:off x="683568" y="1628800"/>
          <a:ext cx="5256584" cy="456510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141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31414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31414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31414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1141276"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2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0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0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2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141276"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4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16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8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2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141276"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2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64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32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4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1141276"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32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32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64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0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6219353" y="2764868"/>
            <a:ext cx="24482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prstClr val="black"/>
                </a:solidFill>
              </a:rPr>
              <a:t>Move left</a:t>
            </a:r>
          </a:p>
          <a:p>
            <a:r>
              <a:rPr lang="en-US" sz="1400" dirty="0">
                <a:solidFill>
                  <a:prstClr val="black"/>
                </a:solidFill>
              </a:rPr>
              <a:t>(first element is the direction of the move)</a:t>
            </a:r>
            <a:endParaRPr lang="en-SG" sz="1400" dirty="0">
              <a:solidFill>
                <a:prstClr val="black"/>
              </a:solidFill>
            </a:endParaRPr>
          </a:p>
        </p:txBody>
      </p:sp>
      <p:sp>
        <p:nvSpPr>
          <p:cNvPr id="6" name="Right Arrow 5"/>
          <p:cNvSpPr/>
          <p:nvPr/>
        </p:nvSpPr>
        <p:spPr>
          <a:xfrm rot="10800000">
            <a:off x="6498554" y="1772816"/>
            <a:ext cx="1889870" cy="936104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>
              <a:solidFill>
                <a:prstClr val="white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372200" y="3928988"/>
            <a:ext cx="229542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[0, 0]</a:t>
            </a:r>
          </a:p>
          <a:p>
            <a:r>
              <a:rPr lang="en-US" sz="3600" b="1" dirty="0">
                <a:solidFill>
                  <a:srgbClr val="FF0000"/>
                </a:solidFill>
              </a:rPr>
              <a:t>[0, 1]</a:t>
            </a:r>
          </a:p>
          <a:p>
            <a:r>
              <a:rPr lang="en-US" sz="3600" b="1" dirty="0">
                <a:solidFill>
                  <a:srgbClr val="FF0000"/>
                </a:solidFill>
              </a:rPr>
              <a:t>[0, 2]</a:t>
            </a:r>
          </a:p>
          <a:p>
            <a:r>
              <a:rPr lang="en-US" sz="3600" b="1" dirty="0">
                <a:solidFill>
                  <a:srgbClr val="FF0000"/>
                </a:solidFill>
              </a:rPr>
              <a:t>[0, 3] …</a:t>
            </a:r>
            <a:endParaRPr lang="en-SG" sz="3600" b="1" dirty="0">
              <a:solidFill>
                <a:srgbClr val="FF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83568" y="1628800"/>
            <a:ext cx="5256584" cy="113606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3E908-13DE-442B-994F-E53F971EC93D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32</a:t>
            </a:fld>
            <a:endParaRPr lang="en-SG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2460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2</a:t>
            </a:r>
            <a:endParaRPr lang="en-SG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/>
          </p:nvPr>
        </p:nvGraphicFramePr>
        <p:xfrm>
          <a:off x="683568" y="1628800"/>
          <a:ext cx="5256584" cy="456510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141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31414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31414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31414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1141276"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2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0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0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2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141276"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4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16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8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2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141276"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2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64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32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4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1141276"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32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32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64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0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6219353" y="3362079"/>
            <a:ext cx="244827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prstClr val="black"/>
                </a:solidFill>
              </a:rPr>
              <a:t>Move up</a:t>
            </a:r>
            <a:endParaRPr lang="en-SG" sz="4400" dirty="0">
              <a:solidFill>
                <a:prstClr val="black"/>
              </a:solidFill>
            </a:endParaRPr>
          </a:p>
        </p:txBody>
      </p:sp>
      <p:sp>
        <p:nvSpPr>
          <p:cNvPr id="6" name="Right Arrow 5"/>
          <p:cNvSpPr/>
          <p:nvPr/>
        </p:nvSpPr>
        <p:spPr>
          <a:xfrm rot="16200000">
            <a:off x="6498554" y="1889660"/>
            <a:ext cx="1889870" cy="936104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>
              <a:solidFill>
                <a:prstClr val="white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83568" y="1628800"/>
            <a:ext cx="1296144" cy="4536504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372200" y="4073004"/>
            <a:ext cx="229542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[0, 0]</a:t>
            </a:r>
          </a:p>
          <a:p>
            <a:r>
              <a:rPr lang="en-US" sz="3600" b="1" dirty="0">
                <a:solidFill>
                  <a:srgbClr val="FF0000"/>
                </a:solidFill>
              </a:rPr>
              <a:t>[1, 0]</a:t>
            </a:r>
          </a:p>
          <a:p>
            <a:r>
              <a:rPr lang="en-US" sz="3600" b="1" dirty="0">
                <a:solidFill>
                  <a:srgbClr val="FF0000"/>
                </a:solidFill>
              </a:rPr>
              <a:t>[2, 0]</a:t>
            </a:r>
          </a:p>
          <a:p>
            <a:r>
              <a:rPr lang="en-US" sz="3600" b="1" dirty="0">
                <a:solidFill>
                  <a:srgbClr val="FF0000"/>
                </a:solidFill>
              </a:rPr>
              <a:t>[3, 0] …</a:t>
            </a:r>
            <a:endParaRPr lang="en-SG" sz="3600" b="1" dirty="0">
              <a:solidFill>
                <a:srgbClr val="FF0000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3E908-13DE-442B-994F-E53F971EC93D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33</a:t>
            </a:fld>
            <a:endParaRPr lang="en-SG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6978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3</a:t>
            </a:r>
            <a:endParaRPr lang="en-SG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/>
          </p:nvPr>
        </p:nvGraphicFramePr>
        <p:xfrm>
          <a:off x="683568" y="1628800"/>
          <a:ext cx="5256584" cy="456510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141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31414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31414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31414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1141276"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2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0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0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2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141276"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4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16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8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2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141276"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2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64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32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4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1141276"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32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32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64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0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6070921" y="3185803"/>
            <a:ext cx="274513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prstClr val="black"/>
                </a:solidFill>
              </a:rPr>
              <a:t>Move right</a:t>
            </a:r>
            <a:endParaRPr lang="en-SG" sz="4400" dirty="0">
              <a:solidFill>
                <a:prstClr val="black"/>
              </a:solidFill>
            </a:endParaRPr>
          </a:p>
        </p:txBody>
      </p:sp>
      <p:sp>
        <p:nvSpPr>
          <p:cNvPr id="6" name="Right Arrow 5"/>
          <p:cNvSpPr/>
          <p:nvPr/>
        </p:nvSpPr>
        <p:spPr>
          <a:xfrm>
            <a:off x="6498554" y="1916832"/>
            <a:ext cx="1889870" cy="936104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>
              <a:solidFill>
                <a:prstClr val="white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83568" y="1628800"/>
            <a:ext cx="5256584" cy="113606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372200" y="3856980"/>
            <a:ext cx="229542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[0, 3]</a:t>
            </a:r>
          </a:p>
          <a:p>
            <a:r>
              <a:rPr lang="en-US" sz="3600" b="1" dirty="0">
                <a:solidFill>
                  <a:srgbClr val="FF0000"/>
                </a:solidFill>
              </a:rPr>
              <a:t>[0, 2]</a:t>
            </a:r>
          </a:p>
          <a:p>
            <a:r>
              <a:rPr lang="en-US" sz="3600" b="1" dirty="0">
                <a:solidFill>
                  <a:srgbClr val="FF0000"/>
                </a:solidFill>
              </a:rPr>
              <a:t>[0, 1]</a:t>
            </a:r>
          </a:p>
          <a:p>
            <a:r>
              <a:rPr lang="en-US" sz="3600" b="1" dirty="0">
                <a:solidFill>
                  <a:srgbClr val="FF0000"/>
                </a:solidFill>
              </a:rPr>
              <a:t>[0, 0] …</a:t>
            </a:r>
            <a:endParaRPr lang="en-SG" sz="3600" b="1" dirty="0">
              <a:solidFill>
                <a:srgbClr val="FF0000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3E908-13DE-442B-994F-E53F971EC93D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34</a:t>
            </a:fld>
            <a:endParaRPr lang="en-SG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4463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4</a:t>
            </a:r>
            <a:endParaRPr lang="en-SG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/>
          </p:nvPr>
        </p:nvGraphicFramePr>
        <p:xfrm>
          <a:off x="683568" y="1628800"/>
          <a:ext cx="5256584" cy="456510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141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31414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31414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31414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1141276"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2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0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0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2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141276"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4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16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8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2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141276"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2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64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32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4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1141276"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32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32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64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0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996705" y="3397301"/>
            <a:ext cx="289356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prstClr val="black"/>
                </a:solidFill>
              </a:rPr>
              <a:t>Move down</a:t>
            </a:r>
            <a:endParaRPr lang="en-SG" sz="4400" dirty="0">
              <a:solidFill>
                <a:prstClr val="black"/>
              </a:solidFill>
            </a:endParaRPr>
          </a:p>
        </p:txBody>
      </p:sp>
      <p:sp>
        <p:nvSpPr>
          <p:cNvPr id="6" name="Right Arrow 5"/>
          <p:cNvSpPr/>
          <p:nvPr/>
        </p:nvSpPr>
        <p:spPr>
          <a:xfrm rot="5400000">
            <a:off x="6498554" y="1889659"/>
            <a:ext cx="1889870" cy="936104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>
              <a:solidFill>
                <a:prstClr val="white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83568" y="1628800"/>
            <a:ext cx="1296144" cy="4536504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prstClr val="white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372200" y="4073004"/>
            <a:ext cx="229542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[3, 0]</a:t>
            </a:r>
          </a:p>
          <a:p>
            <a:r>
              <a:rPr lang="en-US" sz="3600" b="1" dirty="0">
                <a:solidFill>
                  <a:srgbClr val="FF0000"/>
                </a:solidFill>
              </a:rPr>
              <a:t>[2, 0]</a:t>
            </a:r>
          </a:p>
          <a:p>
            <a:r>
              <a:rPr lang="en-US" sz="3600" b="1" dirty="0">
                <a:solidFill>
                  <a:srgbClr val="FF0000"/>
                </a:solidFill>
              </a:rPr>
              <a:t>[1, 0]</a:t>
            </a:r>
          </a:p>
          <a:p>
            <a:r>
              <a:rPr lang="en-US" sz="3600" b="1" dirty="0">
                <a:solidFill>
                  <a:srgbClr val="FF0000"/>
                </a:solidFill>
              </a:rPr>
              <a:t>[0, 0] …</a:t>
            </a:r>
            <a:endParaRPr lang="en-SG" sz="3600" b="1" dirty="0">
              <a:solidFill>
                <a:srgbClr val="FF0000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3E908-13DE-442B-994F-E53F971EC93D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35</a:t>
            </a:fld>
            <a:endParaRPr lang="en-SG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1476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619672" y="2924944"/>
            <a:ext cx="607480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SG" sz="4000" dirty="0">
                <a:solidFill>
                  <a:prstClr val="black"/>
                </a:solidFill>
              </a:rPr>
              <a:t>How to collapse and merge?</a:t>
            </a:r>
          </a:p>
          <a:p>
            <a:pPr algn="ctr"/>
            <a:r>
              <a:rPr lang="en-US" sz="4000" dirty="0">
                <a:solidFill>
                  <a:prstClr val="black"/>
                </a:solidFill>
              </a:rPr>
              <a:t>(</a:t>
            </a:r>
            <a:r>
              <a:rPr lang="en-US" sz="4000" dirty="0" err="1">
                <a:solidFill>
                  <a:prstClr val="black"/>
                </a:solidFill>
              </a:rPr>
              <a:t>moveLeft</a:t>
            </a:r>
            <a:r>
              <a:rPr lang="en-US" sz="4000" dirty="0">
                <a:solidFill>
                  <a:prstClr val="black"/>
                </a:solidFill>
              </a:rPr>
              <a:t>)</a:t>
            </a:r>
            <a:endParaRPr lang="en-SG" sz="4000" dirty="0">
              <a:solidFill>
                <a:prstClr val="black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3E908-13DE-442B-994F-E53F971EC93D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36</a:t>
            </a:fld>
            <a:endParaRPr lang="en-SG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6571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moveLeft</a:t>
            </a:r>
            <a:endParaRPr lang="en-SG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/>
          </p:nvPr>
        </p:nvGraphicFramePr>
        <p:xfrm>
          <a:off x="683568" y="1628800"/>
          <a:ext cx="5256584" cy="114127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141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31414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31414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31414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1141276">
                <a:tc>
                  <a:txBody>
                    <a:bodyPr/>
                    <a:lstStyle/>
                    <a:p>
                      <a:pPr algn="ctr"/>
                      <a:r>
                        <a:rPr lang="en-US" sz="6600" b="1" dirty="0">
                          <a:solidFill>
                            <a:srgbClr val="FF0000"/>
                          </a:solidFill>
                        </a:rPr>
                        <a:t>2</a:t>
                      </a:r>
                      <a:endParaRPr lang="en-SG" sz="66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b="1" dirty="0">
                          <a:solidFill>
                            <a:srgbClr val="FF0000"/>
                          </a:solidFill>
                        </a:rPr>
                        <a:t>4</a:t>
                      </a:r>
                      <a:endParaRPr lang="en-SG" sz="66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0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b="1" dirty="0">
                          <a:solidFill>
                            <a:srgbClr val="FF0000"/>
                          </a:solidFill>
                        </a:rPr>
                        <a:t>4</a:t>
                      </a:r>
                      <a:endParaRPr lang="en-SG" sz="66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6219353" y="2260812"/>
            <a:ext cx="23850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prstClr val="black"/>
                </a:solidFill>
              </a:rPr>
              <a:t>Move left</a:t>
            </a:r>
          </a:p>
        </p:txBody>
      </p:sp>
      <p:sp>
        <p:nvSpPr>
          <p:cNvPr id="6" name="Right Arrow 5"/>
          <p:cNvSpPr/>
          <p:nvPr/>
        </p:nvSpPr>
        <p:spPr>
          <a:xfrm rot="10800000">
            <a:off x="6732240" y="1572432"/>
            <a:ext cx="1422170" cy="70444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>
              <a:solidFill>
                <a:prstClr val="white"/>
              </a:solidFill>
            </a:endParaRPr>
          </a:p>
        </p:txBody>
      </p:sp>
      <p:graphicFrame>
        <p:nvGraphicFramePr>
          <p:cNvPr id="9" name="Content Placeholder 3"/>
          <p:cNvGraphicFramePr>
            <a:graphicFrameLocks/>
          </p:cNvGraphicFramePr>
          <p:nvPr>
            <p:extLst/>
          </p:nvPr>
        </p:nvGraphicFramePr>
        <p:xfrm>
          <a:off x="683568" y="4375956"/>
          <a:ext cx="5256584" cy="114127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141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31414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31414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31414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1141276">
                <a:tc>
                  <a:txBody>
                    <a:bodyPr/>
                    <a:lstStyle/>
                    <a:p>
                      <a:pPr algn="ctr"/>
                      <a:r>
                        <a:rPr lang="en-US" sz="6600" b="1" dirty="0">
                          <a:solidFill>
                            <a:srgbClr val="FF0000"/>
                          </a:solidFill>
                        </a:rPr>
                        <a:t>2</a:t>
                      </a:r>
                      <a:endParaRPr lang="en-SG" sz="66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b="1" dirty="0">
                          <a:solidFill>
                            <a:srgbClr val="FF0000"/>
                          </a:solidFill>
                        </a:rPr>
                        <a:t>4</a:t>
                      </a:r>
                      <a:endParaRPr lang="en-SG" sz="66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b="1" dirty="0">
                          <a:solidFill>
                            <a:srgbClr val="FF0000"/>
                          </a:solidFill>
                        </a:rPr>
                        <a:t>4</a:t>
                      </a:r>
                      <a:endParaRPr lang="en-SG" sz="66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0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674737" y="3429000"/>
            <a:ext cx="59134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prstClr val="black"/>
                </a:solidFill>
              </a:rPr>
              <a:t>Collapse all numbers to left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3E908-13DE-442B-994F-E53F971EC93D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37</a:t>
            </a:fld>
            <a:endParaRPr lang="en-SG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5676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moveLeft</a:t>
            </a:r>
            <a:endParaRPr lang="en-SG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/>
          </p:nvPr>
        </p:nvGraphicFramePr>
        <p:xfrm>
          <a:off x="683568" y="2215716"/>
          <a:ext cx="5256584" cy="114127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141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31414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31414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31414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1141276">
                <a:tc>
                  <a:txBody>
                    <a:bodyPr/>
                    <a:lstStyle/>
                    <a:p>
                      <a:pPr algn="ctr"/>
                      <a:r>
                        <a:rPr lang="en-US" sz="6600" b="1" dirty="0">
                          <a:solidFill>
                            <a:srgbClr val="FF0000"/>
                          </a:solidFill>
                        </a:rPr>
                        <a:t>2</a:t>
                      </a:r>
                      <a:endParaRPr lang="en-SG" sz="66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b="1" dirty="0">
                          <a:solidFill>
                            <a:srgbClr val="FF0000"/>
                          </a:solidFill>
                        </a:rPr>
                        <a:t>4</a:t>
                      </a:r>
                      <a:endParaRPr lang="en-SG" sz="66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4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0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graphicFrame>
        <p:nvGraphicFramePr>
          <p:cNvPr id="9" name="Content Placeholder 3"/>
          <p:cNvGraphicFramePr>
            <a:graphicFrameLocks/>
          </p:cNvGraphicFramePr>
          <p:nvPr>
            <p:extLst/>
          </p:nvPr>
        </p:nvGraphicFramePr>
        <p:xfrm>
          <a:off x="683568" y="4869160"/>
          <a:ext cx="5256584" cy="114127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141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31414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31414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31414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1141276">
                <a:tc>
                  <a:txBody>
                    <a:bodyPr/>
                    <a:lstStyle/>
                    <a:p>
                      <a:pPr algn="ctr"/>
                      <a:r>
                        <a:rPr lang="en-US" sz="66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SG" sz="66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b="1" dirty="0">
                          <a:solidFill>
                            <a:srgbClr val="FF0000"/>
                          </a:solidFill>
                        </a:rPr>
                        <a:t>4</a:t>
                      </a:r>
                      <a:endParaRPr lang="en-SG" sz="66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b="1" dirty="0">
                          <a:solidFill>
                            <a:srgbClr val="FF0000"/>
                          </a:solidFill>
                        </a:rPr>
                        <a:t>4</a:t>
                      </a:r>
                      <a:endParaRPr lang="en-SG" sz="66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/>
                        <a:t>0</a:t>
                      </a:r>
                      <a:endParaRPr lang="en-SG" sz="6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674737" y="3429000"/>
            <a:ext cx="846926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prstClr val="black"/>
                </a:solidFill>
              </a:rPr>
              <a:t>If not, move onto the next set of numbers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74737" y="1352962"/>
            <a:ext cx="75696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prstClr val="black"/>
                </a:solidFill>
              </a:rPr>
              <a:t>Compare 2 numbers if similar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3E908-13DE-442B-994F-E53F971EC93D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38</a:t>
            </a:fld>
            <a:endParaRPr lang="en-SG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2801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moveLeft</a:t>
            </a:r>
            <a:endParaRPr lang="en-SG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/>
          </p:nvPr>
        </p:nvGraphicFramePr>
        <p:xfrm>
          <a:off x="683568" y="2215716"/>
          <a:ext cx="5256584" cy="114127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141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31414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31414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31414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1141276">
                <a:tc>
                  <a:txBody>
                    <a:bodyPr/>
                    <a:lstStyle/>
                    <a:p>
                      <a:pPr algn="ctr"/>
                      <a:r>
                        <a:rPr lang="en-US" sz="66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SG" sz="66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b="1" dirty="0">
                          <a:solidFill>
                            <a:srgbClr val="FF0000"/>
                          </a:solidFill>
                        </a:rPr>
                        <a:t>4</a:t>
                      </a:r>
                      <a:endParaRPr lang="en-SG" sz="66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b="1" dirty="0">
                          <a:solidFill>
                            <a:srgbClr val="FF0000"/>
                          </a:solidFill>
                        </a:rPr>
                        <a:t>4</a:t>
                      </a:r>
                      <a:endParaRPr lang="en-SG" sz="66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66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graphicFrame>
        <p:nvGraphicFramePr>
          <p:cNvPr id="9" name="Content Placeholder 3"/>
          <p:cNvGraphicFramePr>
            <a:graphicFrameLocks/>
          </p:cNvGraphicFramePr>
          <p:nvPr>
            <p:extLst/>
          </p:nvPr>
        </p:nvGraphicFramePr>
        <p:xfrm>
          <a:off x="683568" y="4869160"/>
          <a:ext cx="5256584" cy="114127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141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31414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31414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31414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1141276">
                <a:tc>
                  <a:txBody>
                    <a:bodyPr/>
                    <a:lstStyle/>
                    <a:p>
                      <a:pPr algn="ctr"/>
                      <a:r>
                        <a:rPr lang="en-US" sz="66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SG" sz="66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b="1" dirty="0">
                          <a:solidFill>
                            <a:srgbClr val="FF0000"/>
                          </a:solidFill>
                        </a:rPr>
                        <a:t>8</a:t>
                      </a:r>
                      <a:endParaRPr lang="en-SG" sz="66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b="1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SG" sz="66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66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674737" y="3801234"/>
            <a:ext cx="84692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prstClr val="black"/>
                </a:solidFill>
              </a:rPr>
              <a:t>If yes, merge the numbers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74737" y="1352962"/>
            <a:ext cx="75696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prstClr val="black"/>
                </a:solidFill>
              </a:rPr>
              <a:t>Compare the next set of numbers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3E908-13DE-442B-994F-E53F971EC93D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39</a:t>
            </a:fld>
            <a:endParaRPr lang="en-SG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5237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934333" y="762002"/>
            <a:ext cx="5720861" cy="902677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prstClr val="white"/>
                </a:solidFill>
              </a:rPr>
              <a:t>Standard (Tedious-To-Code</a:t>
            </a:r>
            <a:r>
              <a:rPr lang="en-US" sz="2800">
                <a:solidFill>
                  <a:prstClr val="white"/>
                </a:solidFill>
              </a:rPr>
              <a:t>) Solution</a:t>
            </a:r>
            <a:endParaRPr lang="en-US" sz="2800" dirty="0">
              <a:solidFill>
                <a:prstClr val="white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2207455" y="2330648"/>
            <a:ext cx="1587306" cy="1587306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dirty="0">
                <a:solidFill>
                  <a:prstClr val="white"/>
                </a:solidFill>
              </a:rPr>
              <a:t>VS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934331" y="4583927"/>
            <a:ext cx="3872132" cy="902677"/>
          </a:xfrm>
          <a:prstGeom prst="round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prstClr val="white"/>
                </a:solidFill>
              </a:rPr>
              <a:t>(Very</a:t>
            </a:r>
            <a:r>
              <a:rPr lang="en-US" sz="2800">
                <a:solidFill>
                  <a:prstClr val="white"/>
                </a:solidFill>
              </a:rPr>
              <a:t>) Simple Solution</a:t>
            </a:r>
            <a:endParaRPr lang="en-US" sz="2800" dirty="0">
              <a:solidFill>
                <a:prstClr val="white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002958" y="6358226"/>
            <a:ext cx="10470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prstClr val="white"/>
                </a:solidFill>
              </a:rPr>
              <a:t>Island</a:t>
            </a: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5310555" y="4314395"/>
            <a:ext cx="3282460" cy="1441736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Hints:</a:t>
            </a:r>
          </a:p>
          <a:p>
            <a:pPr marL="342900" indent="-342900" algn="ctr">
              <a:buFontTx/>
              <a:buAutoNum type="arabicPeriod"/>
            </a:pPr>
            <a:r>
              <a:rPr lang="en-US" dirty="0">
                <a:solidFill>
                  <a:prstClr val="white"/>
                </a:solidFill>
              </a:rPr>
              <a:t>All islands are rectangular.</a:t>
            </a:r>
          </a:p>
          <a:p>
            <a:pPr marL="342900" indent="-342900" algn="ctr">
              <a:buFontTx/>
              <a:buAutoNum type="arabicPeriod"/>
            </a:pPr>
            <a:r>
              <a:rPr lang="en-US" dirty="0">
                <a:solidFill>
                  <a:prstClr val="white"/>
                </a:solidFill>
              </a:rPr>
              <a:t>Every plot of land is a part of an island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359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 animBg="1"/>
      <p:bldP spid="8" grpId="0" animBg="1"/>
      <p:bldP spid="3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moveLeft</a:t>
            </a:r>
            <a:endParaRPr lang="en-SG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/>
          </p:nvPr>
        </p:nvGraphicFramePr>
        <p:xfrm>
          <a:off x="683568" y="2215716"/>
          <a:ext cx="5256584" cy="114127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141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31414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31414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31414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1141276">
                <a:tc>
                  <a:txBody>
                    <a:bodyPr/>
                    <a:lstStyle/>
                    <a:p>
                      <a:pPr algn="ctr"/>
                      <a:r>
                        <a:rPr lang="en-US" sz="66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SG" sz="66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b="0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en-SG" sz="66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66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b="1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SG" sz="66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graphicFrame>
        <p:nvGraphicFramePr>
          <p:cNvPr id="9" name="Content Placeholder 3"/>
          <p:cNvGraphicFramePr>
            <a:graphicFrameLocks/>
          </p:cNvGraphicFramePr>
          <p:nvPr>
            <p:extLst/>
          </p:nvPr>
        </p:nvGraphicFramePr>
        <p:xfrm>
          <a:off x="683568" y="4869160"/>
          <a:ext cx="5256584" cy="114127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1414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31414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31414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31414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1141276">
                <a:tc>
                  <a:txBody>
                    <a:bodyPr/>
                    <a:lstStyle/>
                    <a:p>
                      <a:pPr algn="ctr"/>
                      <a:r>
                        <a:rPr lang="en-US" sz="66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SG" sz="66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b="0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en-SG" sz="66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66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6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SG" sz="66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674737" y="3501008"/>
            <a:ext cx="800171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prstClr val="black"/>
                </a:solidFill>
              </a:rPr>
              <a:t>Collapse everything to the left again, if necessary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74737" y="1352962"/>
            <a:ext cx="81457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prstClr val="black"/>
                </a:solidFill>
              </a:rPr>
              <a:t>Continue until no more comparisons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3E908-13DE-442B-994F-E53F971EC93D}" type="slidenum">
              <a:rPr lang="en-SG" smtClean="0">
                <a:solidFill>
                  <a:prstClr val="black">
                    <a:tint val="75000"/>
                  </a:prstClr>
                </a:solidFill>
              </a:rPr>
              <a:pPr/>
              <a:t>40</a:t>
            </a:fld>
            <a:endParaRPr lang="en-SG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7054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</a:t>
            </a:r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Bombs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41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1"/>
            <a:ext cx="9144001" cy="4904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0370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R*C grid (R and C are between 3 and 50), filled with 1s (target) and 0s (empty)</a:t>
            </a:r>
          </a:p>
          <a:p>
            <a:r>
              <a:rPr lang="en-US" dirty="0" smtClean="0"/>
              <a:t>Drop an odd size N (N &gt;= 1) bomb at position (</a:t>
            </a:r>
            <a:r>
              <a:rPr lang="en-US" dirty="0" err="1" smtClean="0"/>
              <a:t>x,y</a:t>
            </a:r>
            <a:r>
              <a:rPr lang="en-US" dirty="0" smtClean="0"/>
              <a:t>) </a:t>
            </a:r>
            <a:r>
              <a:rPr lang="en-US" dirty="0" smtClean="0">
                <a:sym typeface="Wingdings"/>
              </a:rPr>
              <a:t> targets within the square from (x - (N-1)/2, y – (N-1)/2) (top-left corner) to </a:t>
            </a:r>
            <a:r>
              <a:rPr lang="en-US" dirty="0">
                <a:sym typeface="Wingdings"/>
              </a:rPr>
              <a:t>(x </a:t>
            </a:r>
            <a:r>
              <a:rPr lang="en-US" dirty="0" smtClean="0">
                <a:sym typeface="Wingdings"/>
              </a:rPr>
              <a:t>+ </a:t>
            </a:r>
            <a:r>
              <a:rPr lang="en-US" dirty="0">
                <a:sym typeface="Wingdings"/>
              </a:rPr>
              <a:t>(N-1)/2, y </a:t>
            </a:r>
            <a:r>
              <a:rPr lang="en-US" dirty="0" smtClean="0">
                <a:sym typeface="Wingdings"/>
              </a:rPr>
              <a:t>+ </a:t>
            </a:r>
            <a:r>
              <a:rPr lang="en-US" dirty="0">
                <a:sym typeface="Wingdings"/>
              </a:rPr>
              <a:t>(N-1)/2</a:t>
            </a:r>
            <a:r>
              <a:rPr lang="en-US" dirty="0" smtClean="0">
                <a:sym typeface="Wingdings"/>
              </a:rPr>
              <a:t>) (bottom-right corner) destroyed</a:t>
            </a:r>
          </a:p>
          <a:p>
            <a:r>
              <a:rPr lang="en-US" b="1" dirty="0" smtClean="0"/>
              <a:t>Query 1</a:t>
            </a:r>
            <a:r>
              <a:rPr lang="en-US" dirty="0" smtClean="0"/>
              <a:t>: For Q queries of input N, output the </a:t>
            </a:r>
            <a:r>
              <a:rPr lang="en-US" b="1" dirty="0" smtClean="0"/>
              <a:t>position</a:t>
            </a:r>
            <a:r>
              <a:rPr lang="en-US" dirty="0" smtClean="0"/>
              <a:t> where </a:t>
            </a:r>
            <a:r>
              <a:rPr lang="en-US" b="1" dirty="0" smtClean="0"/>
              <a:t>most targets are destroyed</a:t>
            </a:r>
          </a:p>
          <a:p>
            <a:r>
              <a:rPr lang="en-US" b="1" dirty="0" smtClean="0"/>
              <a:t>Query 2</a:t>
            </a:r>
            <a:r>
              <a:rPr lang="en-US" dirty="0" smtClean="0"/>
              <a:t>: Output the </a:t>
            </a:r>
            <a:r>
              <a:rPr lang="en-US" b="1" dirty="0" smtClean="0"/>
              <a:t>position</a:t>
            </a:r>
            <a:r>
              <a:rPr lang="en-US" dirty="0" smtClean="0"/>
              <a:t> and the </a:t>
            </a:r>
            <a:r>
              <a:rPr lang="en-US" b="1" dirty="0" smtClean="0"/>
              <a:t>bomb size</a:t>
            </a:r>
            <a:r>
              <a:rPr lang="en-US" dirty="0" smtClean="0"/>
              <a:t> where </a:t>
            </a:r>
            <a:r>
              <a:rPr lang="en-US" b="1" dirty="0" smtClean="0"/>
              <a:t>most points are obtained</a:t>
            </a:r>
            <a:r>
              <a:rPr lang="en-US" dirty="0" smtClean="0"/>
              <a:t>, based on the following point system:</a:t>
            </a:r>
          </a:p>
          <a:p>
            <a:pPr lvl="1"/>
            <a:r>
              <a:rPr lang="en-US" dirty="0" smtClean="0"/>
              <a:t>Hit target -- +3 points</a:t>
            </a:r>
          </a:p>
          <a:p>
            <a:pPr lvl="1"/>
            <a:r>
              <a:rPr lang="en-US" dirty="0" smtClean="0"/>
              <a:t>Hit empty cell -- -1 points</a:t>
            </a:r>
          </a:p>
          <a:p>
            <a:r>
              <a:rPr lang="en-US" dirty="0" smtClean="0"/>
              <a:t>Tie breaker: smallest bomb size (for query 2 only) </a:t>
            </a:r>
            <a:r>
              <a:rPr lang="en-US" dirty="0" smtClean="0">
                <a:sym typeface="Wingdings"/>
              </a:rPr>
              <a:t> smallest row number  smallest col number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939424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your understanding</a:t>
            </a:r>
            <a:r>
              <a:rPr lang="is-IS" dirty="0" smtClean="0"/>
              <a:t>…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/>
          </p:nvPr>
        </p:nvGraphicFramePr>
        <p:xfrm>
          <a:off x="457200" y="1600200"/>
          <a:ext cx="7620000" cy="1854200"/>
        </p:xfrm>
        <a:graphic>
          <a:graphicData uri="http://schemas.openxmlformats.org/drawingml/2006/table">
            <a:tbl>
              <a:tblPr bandRow="1">
                <a:tableStyleId>{073A0DAA-6AF3-43AB-8588-CEC1D06C72B9}</a:tableStyleId>
              </a:tblPr>
              <a:tblGrid>
                <a:gridCol w="1524000"/>
                <a:gridCol w="1524000"/>
                <a:gridCol w="1524000"/>
                <a:gridCol w="1524000"/>
                <a:gridCol w="15240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457198" y="3686133"/>
          <a:ext cx="7620000" cy="2153576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524000"/>
                <a:gridCol w="1524000"/>
                <a:gridCol w="1524000"/>
                <a:gridCol w="1524000"/>
                <a:gridCol w="1524000"/>
              </a:tblGrid>
              <a:tr h="786524"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Position with most</a:t>
                      </a:r>
                      <a:r>
                        <a:rPr lang="en-US" baseline="0" dirty="0" smtClean="0"/>
                        <a:t> targets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# of targets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Position with most points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# of points</a:t>
                      </a:r>
                      <a:endParaRPr lang="en-US" dirty="0"/>
                    </a:p>
                  </a:txBody>
                  <a:tcPr/>
                </a:tc>
              </a:tr>
              <a:tr h="455684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(0,0)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(0,0)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1*3 = 3</a:t>
                      </a:r>
                      <a:endParaRPr lang="en-US" dirty="0"/>
                    </a:p>
                  </a:txBody>
                  <a:tcPr/>
                </a:tc>
              </a:tr>
              <a:tr h="455684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(2,2)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(2,2)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6*3</a:t>
                      </a:r>
                      <a:r>
                        <a:rPr lang="en-US" b="1" baseline="0" dirty="0" smtClean="0"/>
                        <a:t> – 3 = 15</a:t>
                      </a:r>
                      <a:endParaRPr lang="en-US" b="1" dirty="0"/>
                    </a:p>
                  </a:txBody>
                  <a:tcPr/>
                </a:tc>
              </a:tr>
              <a:tr h="455684"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(1,1)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(0,1)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6*3 – 6 = 12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Rectangle 2"/>
          <p:cNvSpPr/>
          <p:nvPr/>
        </p:nvSpPr>
        <p:spPr>
          <a:xfrm>
            <a:off x="457198" y="4481971"/>
            <a:ext cx="7620000" cy="3941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srgbClr val="FFFFFF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57198" y="4905350"/>
            <a:ext cx="7620000" cy="3941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srgbClr val="FFFFFF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57198" y="5328728"/>
            <a:ext cx="7620000" cy="3941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35843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animBg="1"/>
      <p:bldP spid="8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your understanding</a:t>
            </a:r>
            <a:r>
              <a:rPr lang="is-IS" dirty="0" smtClean="0"/>
              <a:t>…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/>
          </p:nvPr>
        </p:nvGraphicFramePr>
        <p:xfrm>
          <a:off x="457200" y="1308214"/>
          <a:ext cx="7620000" cy="2225040"/>
        </p:xfrm>
        <a:graphic>
          <a:graphicData uri="http://schemas.openxmlformats.org/drawingml/2006/table">
            <a:tbl>
              <a:tblPr bandRow="1">
                <a:tableStyleId>{073A0DAA-6AF3-43AB-8588-CEC1D06C72B9}</a:tableStyleId>
              </a:tblPr>
              <a:tblGrid>
                <a:gridCol w="1524000"/>
                <a:gridCol w="1524000"/>
                <a:gridCol w="1524000"/>
                <a:gridCol w="1524000"/>
                <a:gridCol w="152400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457198" y="3686133"/>
          <a:ext cx="7620000" cy="3064944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524000"/>
                <a:gridCol w="1524000"/>
                <a:gridCol w="1524000"/>
                <a:gridCol w="1524000"/>
                <a:gridCol w="1524000"/>
              </a:tblGrid>
              <a:tr h="786524"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Position with most</a:t>
                      </a:r>
                      <a:r>
                        <a:rPr lang="en-US" baseline="0" dirty="0" smtClean="0"/>
                        <a:t> targets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# of targets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Position with most points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# of points</a:t>
                      </a:r>
                      <a:endParaRPr lang="en-US" dirty="0"/>
                    </a:p>
                  </a:txBody>
                  <a:tcPr/>
                </a:tc>
              </a:tr>
              <a:tr h="455684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(5,4)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(5,4)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1*3 = 3</a:t>
                      </a:r>
                      <a:endParaRPr lang="en-US" b="1" dirty="0"/>
                    </a:p>
                  </a:txBody>
                  <a:tcPr/>
                </a:tc>
              </a:tr>
              <a:tr h="455684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(4,3)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(5,4)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1*3</a:t>
                      </a:r>
                      <a:r>
                        <a:rPr lang="en-US" baseline="0" dirty="0" smtClean="0"/>
                        <a:t> – 3 = 0</a:t>
                      </a:r>
                      <a:endParaRPr lang="en-US" dirty="0"/>
                    </a:p>
                  </a:txBody>
                  <a:tcPr/>
                </a:tc>
              </a:tr>
              <a:tr h="455684"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(3,2)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(5,4)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1*3 – 8 = -5</a:t>
                      </a:r>
                      <a:endParaRPr lang="en-US" dirty="0"/>
                    </a:p>
                  </a:txBody>
                  <a:tcPr/>
                </a:tc>
              </a:tr>
              <a:tr h="455684"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(2,1)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(5,4)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1*3 – 15 = -12</a:t>
                      </a:r>
                      <a:endParaRPr lang="en-US" dirty="0"/>
                    </a:p>
                  </a:txBody>
                  <a:tcPr/>
                </a:tc>
              </a:tr>
              <a:tr h="455684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9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(1,0)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(1,0)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1*3 - 24 = -22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457198" y="4481971"/>
            <a:ext cx="7620000" cy="3941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srgbClr val="FFFFFF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57198" y="4934548"/>
            <a:ext cx="7620000" cy="3941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srgbClr val="FFFFFF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57198" y="5357926"/>
            <a:ext cx="7620000" cy="3941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srgbClr val="FFFFFF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57198" y="5825102"/>
            <a:ext cx="7620000" cy="3941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srgbClr val="FFFFFF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57198" y="6283902"/>
            <a:ext cx="7620000" cy="3941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39224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Skeleton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114300" indent="0">
              <a:buNone/>
            </a:pPr>
            <a:r>
              <a:rPr lang="en-US" dirty="0"/>
              <a:t>m</a:t>
            </a:r>
            <a:r>
              <a:rPr lang="en-US" dirty="0" smtClean="0"/>
              <a:t>ain():</a:t>
            </a:r>
          </a:p>
          <a:p>
            <a:pPr marL="114300" indent="0">
              <a:buNone/>
            </a:pPr>
            <a:r>
              <a:rPr lang="en-US" dirty="0"/>
              <a:t>	</a:t>
            </a:r>
            <a:r>
              <a:rPr lang="en-US" dirty="0" smtClean="0"/>
              <a:t>read R and C</a:t>
            </a:r>
          </a:p>
          <a:p>
            <a:pPr marL="114300" indent="0">
              <a:buNone/>
            </a:pPr>
            <a:r>
              <a:rPr lang="en-US" dirty="0"/>
              <a:t>	</a:t>
            </a:r>
            <a:r>
              <a:rPr lang="en-US" dirty="0" smtClean="0"/>
              <a:t>read grid</a:t>
            </a:r>
          </a:p>
          <a:p>
            <a:pPr marL="114300" indent="0">
              <a:buNone/>
            </a:pPr>
            <a:r>
              <a:rPr lang="en-US" dirty="0"/>
              <a:t>	</a:t>
            </a:r>
            <a:r>
              <a:rPr lang="en-US" dirty="0" smtClean="0"/>
              <a:t>read Q</a:t>
            </a:r>
          </a:p>
          <a:p>
            <a:pPr marL="114300" indent="0">
              <a:buNone/>
            </a:pPr>
            <a:r>
              <a:rPr lang="en-US" dirty="0"/>
              <a:t>	</a:t>
            </a:r>
            <a:r>
              <a:rPr lang="en-US" dirty="0" smtClean="0"/>
              <a:t>for Q times:</a:t>
            </a:r>
          </a:p>
          <a:p>
            <a:pPr marL="114300" indent="0">
              <a:buNone/>
            </a:pPr>
            <a:r>
              <a:rPr lang="en-US" dirty="0"/>
              <a:t>	</a:t>
            </a:r>
            <a:r>
              <a:rPr lang="en-US" dirty="0" smtClean="0"/>
              <a:t>	read N</a:t>
            </a:r>
          </a:p>
          <a:p>
            <a:pPr marL="114300" indent="0">
              <a:buNone/>
            </a:pPr>
            <a:r>
              <a:rPr lang="en-US" dirty="0"/>
              <a:t>	</a:t>
            </a:r>
            <a:r>
              <a:rPr lang="en-US" dirty="0" smtClean="0"/>
              <a:t>	</a:t>
            </a:r>
            <a:r>
              <a:rPr lang="en-US" b="1" dirty="0" smtClean="0"/>
              <a:t>calculate position with most targets [Query 1]</a:t>
            </a:r>
          </a:p>
          <a:p>
            <a:pPr marL="114300" indent="0">
              <a:buNone/>
            </a:pPr>
            <a:r>
              <a:rPr lang="en-US" dirty="0"/>
              <a:t>	</a:t>
            </a:r>
            <a:r>
              <a:rPr lang="en-US" dirty="0" smtClean="0"/>
              <a:t>	output position</a:t>
            </a:r>
          </a:p>
          <a:p>
            <a:pPr marL="114300" indent="0">
              <a:buNone/>
            </a:pPr>
            <a:r>
              <a:rPr lang="en-US" dirty="0"/>
              <a:t>	</a:t>
            </a:r>
            <a:r>
              <a:rPr lang="en-US" dirty="0" smtClean="0"/>
              <a:t>end for</a:t>
            </a:r>
          </a:p>
          <a:p>
            <a:pPr marL="114300" indent="0">
              <a:buNone/>
            </a:pPr>
            <a:r>
              <a:rPr lang="en-US" dirty="0"/>
              <a:t>	</a:t>
            </a:r>
            <a:r>
              <a:rPr lang="en-US" b="1" dirty="0" smtClean="0"/>
              <a:t>calculate most efficient bomb [Query 2]</a:t>
            </a:r>
          </a:p>
          <a:p>
            <a:pPr marL="114300" indent="0">
              <a:buNone/>
            </a:pPr>
            <a:r>
              <a:rPr lang="en-US" dirty="0"/>
              <a:t>	</a:t>
            </a:r>
            <a:r>
              <a:rPr lang="en-US" dirty="0" smtClean="0"/>
              <a:t>output position and bomb size of most efficient bomb</a:t>
            </a:r>
          </a:p>
          <a:p>
            <a:pPr marL="114300" indent="0">
              <a:buNone/>
            </a:pPr>
            <a:r>
              <a:rPr lang="en-US" dirty="0"/>
              <a:t>e</a:t>
            </a:r>
            <a:r>
              <a:rPr lang="en-US" dirty="0" smtClean="0"/>
              <a:t>nd main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95715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Query 1 – Calculate position with most targets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114300" indent="0">
              <a:buNone/>
            </a:pPr>
            <a:r>
              <a:rPr lang="fr-FR" dirty="0" smtClean="0"/>
              <a:t>q</a:t>
            </a:r>
            <a:r>
              <a:rPr lang="en-US" dirty="0" smtClean="0"/>
              <a:t>uery1(grid, N):</a:t>
            </a:r>
          </a:p>
          <a:p>
            <a:pPr marL="114300" indent="0">
              <a:buNone/>
            </a:pPr>
            <a:r>
              <a:rPr lang="en-US" dirty="0"/>
              <a:t>	</a:t>
            </a:r>
            <a:r>
              <a:rPr lang="en-US" dirty="0" err="1" smtClean="0"/>
              <a:t>maxTargets</a:t>
            </a:r>
            <a:r>
              <a:rPr lang="en-US" dirty="0" smtClean="0"/>
              <a:t> = 0, </a:t>
            </a:r>
            <a:r>
              <a:rPr lang="en-US" dirty="0" err="1" smtClean="0"/>
              <a:t>bestPos</a:t>
            </a:r>
            <a:r>
              <a:rPr lang="en-US" dirty="0" smtClean="0"/>
              <a:t> = (0,0)</a:t>
            </a:r>
          </a:p>
          <a:p>
            <a:pPr marL="114300" indent="0">
              <a:buNone/>
            </a:pPr>
            <a:r>
              <a:rPr lang="en-US" dirty="0"/>
              <a:t>	</a:t>
            </a:r>
            <a:r>
              <a:rPr lang="en-US" dirty="0" smtClean="0"/>
              <a:t>for each position (</a:t>
            </a:r>
            <a:r>
              <a:rPr lang="en-US" dirty="0" err="1"/>
              <a:t>i</a:t>
            </a:r>
            <a:r>
              <a:rPr lang="en-US" dirty="0" err="1" smtClean="0"/>
              <a:t>,j</a:t>
            </a:r>
            <a:r>
              <a:rPr lang="en-US" dirty="0" smtClean="0"/>
              <a:t>) in grid:</a:t>
            </a:r>
          </a:p>
          <a:p>
            <a:pPr marL="114300" indent="0">
              <a:buNone/>
            </a:pPr>
            <a:r>
              <a:rPr lang="en-US" dirty="0"/>
              <a:t>	</a:t>
            </a:r>
            <a:r>
              <a:rPr lang="en-US" dirty="0" smtClean="0"/>
              <a:t>	targets = </a:t>
            </a:r>
            <a:r>
              <a:rPr lang="en-US" b="1" dirty="0" smtClean="0"/>
              <a:t>count targets hit at (</a:t>
            </a:r>
            <a:r>
              <a:rPr lang="en-US" b="1" dirty="0" err="1"/>
              <a:t>i</a:t>
            </a:r>
            <a:r>
              <a:rPr lang="en-US" b="1" dirty="0" err="1" smtClean="0"/>
              <a:t>,j</a:t>
            </a:r>
            <a:r>
              <a:rPr lang="en-US" b="1" dirty="0" smtClean="0"/>
              <a:t>) with bomb N</a:t>
            </a:r>
          </a:p>
          <a:p>
            <a:pPr marL="114300" indent="0">
              <a:buNone/>
            </a:pPr>
            <a:r>
              <a:rPr lang="en-US" dirty="0"/>
              <a:t>	</a:t>
            </a:r>
            <a:r>
              <a:rPr lang="en-US" dirty="0" smtClean="0"/>
              <a:t>	if (targets &gt; </a:t>
            </a:r>
            <a:r>
              <a:rPr lang="en-US" dirty="0" err="1" smtClean="0"/>
              <a:t>maxTargets</a:t>
            </a:r>
            <a:r>
              <a:rPr lang="en-US" dirty="0" smtClean="0"/>
              <a:t>):</a:t>
            </a:r>
          </a:p>
          <a:p>
            <a:pPr marL="114300" indent="0">
              <a:buNone/>
            </a:pPr>
            <a:r>
              <a:rPr lang="en-US" dirty="0"/>
              <a:t>	</a:t>
            </a:r>
            <a:r>
              <a:rPr lang="en-US" dirty="0" smtClean="0"/>
              <a:t>		</a:t>
            </a:r>
            <a:r>
              <a:rPr lang="en-US" dirty="0" err="1" smtClean="0"/>
              <a:t>maxTargets</a:t>
            </a:r>
            <a:r>
              <a:rPr lang="en-US" dirty="0" smtClean="0"/>
              <a:t> = targets, </a:t>
            </a:r>
            <a:r>
              <a:rPr lang="en-US" dirty="0" err="1" smtClean="0"/>
              <a:t>bestPos</a:t>
            </a:r>
            <a:r>
              <a:rPr lang="en-US" dirty="0" smtClean="0"/>
              <a:t> = (</a:t>
            </a:r>
            <a:r>
              <a:rPr lang="en-US" dirty="0" err="1"/>
              <a:t>i</a:t>
            </a:r>
            <a:r>
              <a:rPr lang="en-US" dirty="0" err="1" smtClean="0"/>
              <a:t>,j</a:t>
            </a:r>
            <a:r>
              <a:rPr lang="en-US" dirty="0" smtClean="0"/>
              <a:t>)</a:t>
            </a:r>
          </a:p>
          <a:p>
            <a:pPr marL="114300" indent="0">
              <a:buNone/>
            </a:pPr>
            <a:r>
              <a:rPr lang="en-US" dirty="0"/>
              <a:t>	</a:t>
            </a:r>
            <a:r>
              <a:rPr lang="en-US" dirty="0" smtClean="0"/>
              <a:t>	end if</a:t>
            </a:r>
          </a:p>
          <a:p>
            <a:pPr marL="114300" indent="0">
              <a:buNone/>
            </a:pPr>
            <a:r>
              <a:rPr lang="en-US" dirty="0"/>
              <a:t>	</a:t>
            </a:r>
            <a:r>
              <a:rPr lang="en-US" dirty="0" smtClean="0"/>
              <a:t>end for</a:t>
            </a:r>
          </a:p>
          <a:p>
            <a:pPr marL="114300" indent="0">
              <a:buNone/>
            </a:pPr>
            <a:r>
              <a:rPr lang="en-US" dirty="0"/>
              <a:t>	</a:t>
            </a:r>
            <a:r>
              <a:rPr lang="en-US" dirty="0" smtClean="0"/>
              <a:t>return </a:t>
            </a:r>
            <a:r>
              <a:rPr lang="en-US" dirty="0" err="1" smtClean="0"/>
              <a:t>bestPos</a:t>
            </a:r>
            <a:endParaRPr lang="en-US" dirty="0" smtClean="0"/>
          </a:p>
          <a:p>
            <a:pPr marL="114300" indent="0">
              <a:buNone/>
            </a:pPr>
            <a:r>
              <a:rPr lang="en-US" dirty="0" smtClean="0"/>
              <a:t>end query1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5074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 targets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114300" indent="0">
              <a:buNone/>
            </a:pPr>
            <a:r>
              <a:rPr lang="en-US" dirty="0" err="1" smtClean="0"/>
              <a:t>countTargets</a:t>
            </a:r>
            <a:r>
              <a:rPr lang="en-US" dirty="0" smtClean="0"/>
              <a:t>(grid, </a:t>
            </a:r>
            <a:r>
              <a:rPr lang="en-US" dirty="0"/>
              <a:t>x</a:t>
            </a:r>
            <a:r>
              <a:rPr lang="en-US" dirty="0" smtClean="0"/>
              <a:t>, </a:t>
            </a:r>
            <a:r>
              <a:rPr lang="en-US" dirty="0"/>
              <a:t>y</a:t>
            </a:r>
            <a:r>
              <a:rPr lang="en-US" dirty="0" smtClean="0"/>
              <a:t>, N):</a:t>
            </a:r>
          </a:p>
          <a:p>
            <a:pPr marL="114300" indent="0">
              <a:buNone/>
            </a:pPr>
            <a:r>
              <a:rPr lang="en-US" dirty="0"/>
              <a:t>	</a:t>
            </a:r>
            <a:r>
              <a:rPr lang="en-US" dirty="0" smtClean="0"/>
              <a:t>left = (</a:t>
            </a:r>
            <a:r>
              <a:rPr lang="en-US" dirty="0"/>
              <a:t>x</a:t>
            </a:r>
            <a:r>
              <a:rPr lang="en-US" dirty="0" smtClean="0"/>
              <a:t> – (N-1)/2), right = (x + (N-1)/2)</a:t>
            </a:r>
          </a:p>
          <a:p>
            <a:pPr marL="114300" indent="0">
              <a:buNone/>
            </a:pPr>
            <a:r>
              <a:rPr lang="en-US" dirty="0"/>
              <a:t>	</a:t>
            </a:r>
            <a:r>
              <a:rPr lang="en-US" dirty="0" smtClean="0"/>
              <a:t>top = (y – (N-1)/2), bottom = (y + (N-1)/2)</a:t>
            </a:r>
          </a:p>
          <a:p>
            <a:pPr marL="114300" indent="0">
              <a:buNone/>
            </a:pPr>
            <a:r>
              <a:rPr lang="en-US" dirty="0" smtClean="0"/>
              <a:t>	targets = 0</a:t>
            </a:r>
          </a:p>
          <a:p>
            <a:pPr marL="114300" indent="0">
              <a:buNone/>
            </a:pPr>
            <a:r>
              <a:rPr lang="en-US" dirty="0"/>
              <a:t>	</a:t>
            </a:r>
            <a:r>
              <a:rPr lang="en-US" dirty="0" smtClean="0"/>
              <a:t>for </a:t>
            </a:r>
            <a:r>
              <a:rPr lang="en-US" dirty="0" err="1" smtClean="0"/>
              <a:t>i</a:t>
            </a:r>
            <a:r>
              <a:rPr lang="en-US" dirty="0" smtClean="0"/>
              <a:t> = left to right:</a:t>
            </a:r>
          </a:p>
          <a:p>
            <a:pPr marL="114300" indent="0">
              <a:buNone/>
            </a:pPr>
            <a:r>
              <a:rPr lang="en-US" dirty="0"/>
              <a:t>	</a:t>
            </a:r>
            <a:r>
              <a:rPr lang="en-US" dirty="0" smtClean="0"/>
              <a:t>	for j = top to bottom:</a:t>
            </a:r>
          </a:p>
          <a:p>
            <a:pPr marL="114300" indent="0">
              <a:buNone/>
            </a:pPr>
            <a:r>
              <a:rPr lang="en-US" dirty="0"/>
              <a:t>	</a:t>
            </a:r>
            <a:r>
              <a:rPr lang="en-US" dirty="0" smtClean="0"/>
              <a:t>		if (</a:t>
            </a:r>
            <a:r>
              <a:rPr lang="en-US" dirty="0" err="1" smtClean="0"/>
              <a:t>i</a:t>
            </a:r>
            <a:r>
              <a:rPr lang="en-US" dirty="0" smtClean="0"/>
              <a:t> or j out of bounds) then continue</a:t>
            </a:r>
          </a:p>
          <a:p>
            <a:pPr marL="114300" indent="0">
              <a:buNone/>
            </a:pPr>
            <a:r>
              <a:rPr lang="en-US" dirty="0"/>
              <a:t>	</a:t>
            </a:r>
            <a:r>
              <a:rPr lang="en-US" dirty="0" smtClean="0"/>
              <a:t>		if (grid[</a:t>
            </a:r>
            <a:r>
              <a:rPr lang="en-US" dirty="0" err="1" smtClean="0"/>
              <a:t>i</a:t>
            </a:r>
            <a:r>
              <a:rPr lang="en-US" dirty="0" smtClean="0"/>
              <a:t>][j] == 1) targets += 1</a:t>
            </a:r>
          </a:p>
          <a:p>
            <a:pPr marL="114300" indent="0">
              <a:buNone/>
            </a:pPr>
            <a:r>
              <a:rPr lang="en-US" dirty="0"/>
              <a:t>	</a:t>
            </a:r>
            <a:r>
              <a:rPr lang="en-US" dirty="0" smtClean="0"/>
              <a:t>	end for</a:t>
            </a:r>
          </a:p>
          <a:p>
            <a:pPr marL="114300" indent="0">
              <a:buNone/>
            </a:pPr>
            <a:r>
              <a:rPr lang="en-US" dirty="0"/>
              <a:t>	</a:t>
            </a:r>
            <a:r>
              <a:rPr lang="en-US" dirty="0" smtClean="0"/>
              <a:t>end for</a:t>
            </a:r>
          </a:p>
          <a:p>
            <a:pPr marL="114300" indent="0">
              <a:buNone/>
            </a:pPr>
            <a:r>
              <a:rPr lang="en-US" dirty="0"/>
              <a:t>	</a:t>
            </a:r>
            <a:r>
              <a:rPr lang="en-US" dirty="0" smtClean="0"/>
              <a:t>return targets</a:t>
            </a:r>
          </a:p>
          <a:p>
            <a:pPr marL="114300" indent="0">
              <a:buNone/>
            </a:pPr>
            <a:r>
              <a:rPr lang="en-US" dirty="0" smtClean="0"/>
              <a:t>end </a:t>
            </a:r>
            <a:r>
              <a:rPr lang="en-US" dirty="0" err="1" smtClean="0"/>
              <a:t>countTargets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4376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Query 2 – Calculate most efficient bomb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0" y="1845734"/>
            <a:ext cx="8904136" cy="3349118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 dirty="0"/>
              <a:t>q</a:t>
            </a:r>
            <a:r>
              <a:rPr lang="en-US" sz="2000" dirty="0" smtClean="0"/>
              <a:t>uery2(grid):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	</a:t>
            </a:r>
            <a:r>
              <a:rPr lang="en-US" sz="2000" dirty="0" err="1" smtClean="0"/>
              <a:t>maxPoints</a:t>
            </a:r>
            <a:r>
              <a:rPr lang="en-US" sz="2000" dirty="0" smtClean="0"/>
              <a:t> = 0, </a:t>
            </a:r>
            <a:r>
              <a:rPr lang="en-US" sz="2000" dirty="0" err="1" smtClean="0"/>
              <a:t>bestPos</a:t>
            </a:r>
            <a:r>
              <a:rPr lang="en-US" sz="2000" dirty="0" smtClean="0"/>
              <a:t> = (0,0), </a:t>
            </a:r>
            <a:r>
              <a:rPr lang="en-US" sz="2000" dirty="0" err="1" smtClean="0"/>
              <a:t>bestBombSize</a:t>
            </a:r>
            <a:r>
              <a:rPr lang="en-US" sz="2000" dirty="0" smtClean="0"/>
              <a:t> = 1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	</a:t>
            </a:r>
            <a:r>
              <a:rPr lang="en-US" sz="2000" dirty="0" err="1" smtClean="0"/>
              <a:t>maxBombSize</a:t>
            </a:r>
            <a:r>
              <a:rPr lang="en-US" sz="2000" dirty="0" smtClean="0"/>
              <a:t> = max(R,C) + 1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	</a:t>
            </a:r>
            <a:r>
              <a:rPr lang="en-US" sz="2000" dirty="0" smtClean="0"/>
              <a:t>for b = 1 to </a:t>
            </a:r>
            <a:r>
              <a:rPr lang="en-US" sz="2000" dirty="0" err="1" smtClean="0"/>
              <a:t>maxBombSize</a:t>
            </a:r>
            <a:r>
              <a:rPr lang="en-US" sz="2000" dirty="0" smtClean="0"/>
              <a:t>, b += 2: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	</a:t>
            </a:r>
            <a:r>
              <a:rPr lang="en-US" sz="2000" dirty="0" smtClean="0"/>
              <a:t>	for each position (</a:t>
            </a:r>
            <a:r>
              <a:rPr lang="en-US" sz="2000" dirty="0" err="1"/>
              <a:t>i</a:t>
            </a:r>
            <a:r>
              <a:rPr lang="en-US" sz="2000" dirty="0" err="1" smtClean="0"/>
              <a:t>,j</a:t>
            </a:r>
            <a:r>
              <a:rPr lang="en-US" sz="2000" dirty="0" smtClean="0"/>
              <a:t>) in grid: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	</a:t>
            </a:r>
            <a:r>
              <a:rPr lang="en-US" sz="2000" dirty="0" smtClean="0"/>
              <a:t>	      points = count points if bomb b drops at (</a:t>
            </a:r>
            <a:r>
              <a:rPr lang="en-US" sz="2000" dirty="0" err="1"/>
              <a:t>i</a:t>
            </a:r>
            <a:r>
              <a:rPr lang="en-US" sz="2000" dirty="0" err="1" smtClean="0"/>
              <a:t>,j</a:t>
            </a:r>
            <a:r>
              <a:rPr lang="en-US" sz="2000" dirty="0" smtClean="0"/>
              <a:t>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	</a:t>
            </a:r>
            <a:r>
              <a:rPr lang="en-US" sz="2000" dirty="0" smtClean="0"/>
              <a:t>	      if (points &gt; </a:t>
            </a:r>
            <a:r>
              <a:rPr lang="en-US" sz="2000" dirty="0" err="1" smtClean="0"/>
              <a:t>maxPoints</a:t>
            </a:r>
            <a:r>
              <a:rPr lang="en-US" sz="2000" dirty="0" smtClean="0"/>
              <a:t>):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	</a:t>
            </a:r>
            <a:r>
              <a:rPr lang="en-US" sz="2000" dirty="0" smtClean="0"/>
              <a:t>		</a:t>
            </a:r>
            <a:r>
              <a:rPr lang="en-US" sz="2000" dirty="0" err="1" smtClean="0"/>
              <a:t>maxPoints</a:t>
            </a:r>
            <a:r>
              <a:rPr lang="en-US" sz="2000" dirty="0" smtClean="0"/>
              <a:t> = points, </a:t>
            </a:r>
            <a:r>
              <a:rPr lang="en-US" sz="2000" dirty="0" err="1" smtClean="0"/>
              <a:t>bestPos</a:t>
            </a:r>
            <a:r>
              <a:rPr lang="en-US" sz="2000" dirty="0" smtClean="0"/>
              <a:t> = (</a:t>
            </a:r>
            <a:r>
              <a:rPr lang="en-US" sz="2000" dirty="0" err="1"/>
              <a:t>i</a:t>
            </a:r>
            <a:r>
              <a:rPr lang="en-US" sz="2000" dirty="0" err="1" smtClean="0"/>
              <a:t>,j</a:t>
            </a:r>
            <a:r>
              <a:rPr lang="en-US" sz="2000" dirty="0" smtClean="0"/>
              <a:t>), </a:t>
            </a:r>
            <a:r>
              <a:rPr lang="en-US" sz="2000" dirty="0" err="1" smtClean="0"/>
              <a:t>bestBombSize</a:t>
            </a:r>
            <a:r>
              <a:rPr lang="en-US" sz="2000" dirty="0" smtClean="0"/>
              <a:t> = b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	</a:t>
            </a:r>
            <a:r>
              <a:rPr lang="en-US" sz="2000" dirty="0" smtClean="0"/>
              <a:t>	      end if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	</a:t>
            </a:r>
            <a:r>
              <a:rPr lang="en-US" sz="2000" dirty="0" smtClean="0"/>
              <a:t>	end for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	</a:t>
            </a:r>
            <a:r>
              <a:rPr lang="en-US" sz="2000" dirty="0" smtClean="0"/>
              <a:t>end for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	</a:t>
            </a:r>
            <a:r>
              <a:rPr lang="en-US" sz="2000" dirty="0" smtClean="0"/>
              <a:t>return </a:t>
            </a:r>
            <a:r>
              <a:rPr lang="en-US" sz="2000" dirty="0" err="1" smtClean="0"/>
              <a:t>bestPos</a:t>
            </a:r>
            <a:r>
              <a:rPr lang="en-US" sz="2000" dirty="0" smtClean="0"/>
              <a:t> and </a:t>
            </a:r>
            <a:r>
              <a:rPr lang="en-US" sz="2000" dirty="0" err="1" smtClean="0"/>
              <a:t>bestBombSize</a:t>
            </a:r>
            <a:endParaRPr lang="en-US" sz="2000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e</a:t>
            </a:r>
            <a:r>
              <a:rPr lang="en-US" sz="2000" dirty="0" smtClean="0"/>
              <a:t>nd query2</a:t>
            </a:r>
          </a:p>
        </p:txBody>
      </p:sp>
    </p:spTree>
    <p:extLst>
      <p:ext uri="{BB962C8B-B14F-4D97-AF65-F5344CB8AC3E}">
        <p14:creationId xmlns:p14="http://schemas.microsoft.com/office/powerpoint/2010/main" val="18522773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 points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marL="114300" indent="0">
              <a:buNone/>
            </a:pPr>
            <a:r>
              <a:rPr lang="en-US" dirty="0" err="1" smtClean="0"/>
              <a:t>countPoints</a:t>
            </a:r>
            <a:r>
              <a:rPr lang="en-US" dirty="0" smtClean="0"/>
              <a:t>(grid, </a:t>
            </a:r>
            <a:r>
              <a:rPr lang="en-US" dirty="0"/>
              <a:t>x</a:t>
            </a:r>
            <a:r>
              <a:rPr lang="en-US" dirty="0" smtClean="0"/>
              <a:t>, </a:t>
            </a:r>
            <a:r>
              <a:rPr lang="en-US" dirty="0"/>
              <a:t>y</a:t>
            </a:r>
            <a:r>
              <a:rPr lang="en-US" dirty="0" smtClean="0"/>
              <a:t>, N):</a:t>
            </a:r>
          </a:p>
          <a:p>
            <a:pPr marL="114300" indent="0">
              <a:buNone/>
            </a:pPr>
            <a:r>
              <a:rPr lang="en-US" dirty="0"/>
              <a:t>	</a:t>
            </a:r>
            <a:r>
              <a:rPr lang="en-US" dirty="0" smtClean="0"/>
              <a:t>left = (</a:t>
            </a:r>
            <a:r>
              <a:rPr lang="en-US" dirty="0"/>
              <a:t>x</a:t>
            </a:r>
            <a:r>
              <a:rPr lang="en-US" dirty="0" smtClean="0"/>
              <a:t> – (N-1)/2), right = (x + (N-1)/2)</a:t>
            </a:r>
          </a:p>
          <a:p>
            <a:pPr marL="114300" indent="0">
              <a:buNone/>
            </a:pPr>
            <a:r>
              <a:rPr lang="en-US" dirty="0"/>
              <a:t>	</a:t>
            </a:r>
            <a:r>
              <a:rPr lang="en-US" dirty="0" smtClean="0"/>
              <a:t>top = (y – (N-1)/2), bottom = (y + (N-1)/2)</a:t>
            </a:r>
          </a:p>
          <a:p>
            <a:pPr marL="114300" indent="0">
              <a:buNone/>
            </a:pPr>
            <a:r>
              <a:rPr lang="en-US" dirty="0" smtClean="0"/>
              <a:t>	points = 0</a:t>
            </a:r>
          </a:p>
          <a:p>
            <a:pPr marL="114300" indent="0">
              <a:buNone/>
            </a:pPr>
            <a:r>
              <a:rPr lang="en-US" dirty="0"/>
              <a:t>	</a:t>
            </a:r>
            <a:r>
              <a:rPr lang="en-US" dirty="0" smtClean="0"/>
              <a:t>for </a:t>
            </a:r>
            <a:r>
              <a:rPr lang="en-US" dirty="0" err="1" smtClean="0"/>
              <a:t>i</a:t>
            </a:r>
            <a:r>
              <a:rPr lang="en-US" dirty="0" smtClean="0"/>
              <a:t> = left to right:</a:t>
            </a:r>
          </a:p>
          <a:p>
            <a:pPr marL="114300" indent="0">
              <a:buNone/>
            </a:pPr>
            <a:r>
              <a:rPr lang="en-US" dirty="0"/>
              <a:t>	</a:t>
            </a:r>
            <a:r>
              <a:rPr lang="en-US" dirty="0" smtClean="0"/>
              <a:t>	for j = top to bottom:</a:t>
            </a:r>
          </a:p>
          <a:p>
            <a:pPr marL="114300" indent="0">
              <a:buNone/>
            </a:pPr>
            <a:r>
              <a:rPr lang="en-US" dirty="0"/>
              <a:t>	</a:t>
            </a:r>
            <a:r>
              <a:rPr lang="en-US" dirty="0" smtClean="0"/>
              <a:t>		if (</a:t>
            </a:r>
            <a:r>
              <a:rPr lang="en-US" dirty="0" err="1" smtClean="0"/>
              <a:t>i</a:t>
            </a:r>
            <a:r>
              <a:rPr lang="en-US" dirty="0" smtClean="0"/>
              <a:t> or j out of bounds) then continue</a:t>
            </a:r>
          </a:p>
          <a:p>
            <a:pPr marL="114300" indent="0">
              <a:buNone/>
            </a:pPr>
            <a:r>
              <a:rPr lang="en-US" dirty="0"/>
              <a:t>	</a:t>
            </a:r>
            <a:r>
              <a:rPr lang="en-US" dirty="0" smtClean="0"/>
              <a:t>		if (grid[</a:t>
            </a:r>
            <a:r>
              <a:rPr lang="en-US" dirty="0" err="1" smtClean="0"/>
              <a:t>i</a:t>
            </a:r>
            <a:r>
              <a:rPr lang="en-US" dirty="0" smtClean="0"/>
              <a:t>][j] == 1) points += 3</a:t>
            </a:r>
          </a:p>
          <a:p>
            <a:pPr marL="114300" indent="0">
              <a:buNone/>
            </a:pPr>
            <a:r>
              <a:rPr lang="en-US" dirty="0"/>
              <a:t>	</a:t>
            </a:r>
            <a:r>
              <a:rPr lang="en-US" dirty="0" smtClean="0"/>
              <a:t>		else points -= 1</a:t>
            </a:r>
          </a:p>
          <a:p>
            <a:pPr marL="114300" indent="0">
              <a:buNone/>
            </a:pPr>
            <a:r>
              <a:rPr lang="en-US" dirty="0"/>
              <a:t>	</a:t>
            </a:r>
            <a:r>
              <a:rPr lang="en-US" dirty="0" smtClean="0"/>
              <a:t>	end for</a:t>
            </a:r>
          </a:p>
          <a:p>
            <a:pPr marL="114300" indent="0">
              <a:buNone/>
            </a:pPr>
            <a:r>
              <a:rPr lang="en-US" dirty="0"/>
              <a:t>	</a:t>
            </a:r>
            <a:r>
              <a:rPr lang="en-US" dirty="0" smtClean="0"/>
              <a:t>end for</a:t>
            </a:r>
          </a:p>
          <a:p>
            <a:pPr marL="114300" indent="0">
              <a:buNone/>
            </a:pPr>
            <a:r>
              <a:rPr lang="en-US" dirty="0"/>
              <a:t>	</a:t>
            </a:r>
            <a:r>
              <a:rPr lang="en-US" dirty="0" smtClean="0"/>
              <a:t>return points</a:t>
            </a:r>
          </a:p>
          <a:p>
            <a:pPr marL="114300" indent="0">
              <a:buNone/>
            </a:pPr>
            <a:r>
              <a:rPr lang="en-US" dirty="0" smtClean="0"/>
              <a:t>end </a:t>
            </a:r>
            <a:r>
              <a:rPr lang="en-US" dirty="0" err="1" smtClean="0"/>
              <a:t>countPoints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019535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002958" y="6358226"/>
            <a:ext cx="10470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prstClr val="white"/>
                </a:solidFill>
              </a:rPr>
              <a:t>Island</a:t>
            </a: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769861" y="2181027"/>
            <a:ext cx="2269243" cy="2269243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800" dirty="0">
                <a:solidFill>
                  <a:prstClr val="white"/>
                </a:solidFill>
              </a:rPr>
              <a:t>?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3799544" y="2204396"/>
            <a:ext cx="3876675" cy="2222507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dirty="0">
                <a:solidFill>
                  <a:prstClr val="white"/>
                </a:solidFill>
              </a:rPr>
              <a:t>Any Ideas?</a:t>
            </a:r>
            <a:endParaRPr lang="en-US" sz="6600" dirty="0">
              <a:solidFill>
                <a:prstClr val="white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964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6000" dirty="0" smtClean="0"/>
              <a:t>Notice the similarities between count targets and count points?</a:t>
            </a:r>
            <a:endParaRPr lang="en-US" sz="6000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How can we combine both methods?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19481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 points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marL="114300" indent="0">
              <a:buNone/>
            </a:pPr>
            <a:r>
              <a:rPr lang="en-US" dirty="0" err="1" smtClean="0"/>
              <a:t>countPoints</a:t>
            </a:r>
            <a:r>
              <a:rPr lang="en-US" dirty="0" smtClean="0"/>
              <a:t>(grid, </a:t>
            </a:r>
            <a:r>
              <a:rPr lang="en-US" dirty="0"/>
              <a:t>x</a:t>
            </a:r>
            <a:r>
              <a:rPr lang="en-US" dirty="0" smtClean="0"/>
              <a:t>, </a:t>
            </a:r>
            <a:r>
              <a:rPr lang="en-US" dirty="0"/>
              <a:t>y</a:t>
            </a:r>
            <a:r>
              <a:rPr lang="en-US" dirty="0" smtClean="0"/>
              <a:t>, N, </a:t>
            </a:r>
            <a:r>
              <a:rPr lang="en-US" b="1" dirty="0" err="1" smtClean="0"/>
              <a:t>isMinus</a:t>
            </a:r>
            <a:r>
              <a:rPr lang="en-US" dirty="0" smtClean="0"/>
              <a:t>):</a:t>
            </a:r>
          </a:p>
          <a:p>
            <a:pPr marL="114300" indent="0">
              <a:buNone/>
            </a:pPr>
            <a:r>
              <a:rPr lang="en-US" dirty="0"/>
              <a:t>	</a:t>
            </a:r>
            <a:r>
              <a:rPr lang="en-US" dirty="0" smtClean="0"/>
              <a:t>left = (</a:t>
            </a:r>
            <a:r>
              <a:rPr lang="en-US" dirty="0"/>
              <a:t>x</a:t>
            </a:r>
            <a:r>
              <a:rPr lang="en-US" dirty="0" smtClean="0"/>
              <a:t> – (N-1)/2), right = (x + (N-1)/2)</a:t>
            </a:r>
          </a:p>
          <a:p>
            <a:pPr marL="114300" indent="0">
              <a:buNone/>
            </a:pPr>
            <a:r>
              <a:rPr lang="en-US" dirty="0"/>
              <a:t>	</a:t>
            </a:r>
            <a:r>
              <a:rPr lang="en-US" dirty="0" smtClean="0"/>
              <a:t>top = (y – (N-1)/2), bottom = (y + (N-1)/2)</a:t>
            </a:r>
          </a:p>
          <a:p>
            <a:pPr marL="114300" indent="0">
              <a:buNone/>
            </a:pPr>
            <a:r>
              <a:rPr lang="en-US" dirty="0" smtClean="0"/>
              <a:t>	points = 0</a:t>
            </a:r>
          </a:p>
          <a:p>
            <a:pPr marL="114300" indent="0">
              <a:buNone/>
            </a:pPr>
            <a:r>
              <a:rPr lang="en-US" dirty="0"/>
              <a:t>	</a:t>
            </a:r>
            <a:r>
              <a:rPr lang="en-US" dirty="0" smtClean="0"/>
              <a:t>for </a:t>
            </a:r>
            <a:r>
              <a:rPr lang="en-US" dirty="0" err="1" smtClean="0"/>
              <a:t>i</a:t>
            </a:r>
            <a:r>
              <a:rPr lang="en-US" dirty="0" smtClean="0"/>
              <a:t> = left to right:</a:t>
            </a:r>
          </a:p>
          <a:p>
            <a:pPr marL="114300" indent="0">
              <a:buNone/>
            </a:pPr>
            <a:r>
              <a:rPr lang="en-US" dirty="0"/>
              <a:t>	</a:t>
            </a:r>
            <a:r>
              <a:rPr lang="en-US" dirty="0" smtClean="0"/>
              <a:t>	for j = top to bottom:</a:t>
            </a:r>
          </a:p>
          <a:p>
            <a:pPr marL="114300" indent="0">
              <a:buNone/>
            </a:pPr>
            <a:r>
              <a:rPr lang="en-US" dirty="0"/>
              <a:t>	</a:t>
            </a:r>
            <a:r>
              <a:rPr lang="en-US" dirty="0" smtClean="0"/>
              <a:t>		if (</a:t>
            </a:r>
            <a:r>
              <a:rPr lang="en-US" dirty="0" err="1" smtClean="0"/>
              <a:t>i</a:t>
            </a:r>
            <a:r>
              <a:rPr lang="en-US" dirty="0" smtClean="0"/>
              <a:t> or j out of bounds) then continue</a:t>
            </a:r>
          </a:p>
          <a:p>
            <a:pPr marL="114300" indent="0">
              <a:buNone/>
            </a:pPr>
            <a:r>
              <a:rPr lang="en-US" dirty="0"/>
              <a:t>	</a:t>
            </a:r>
            <a:r>
              <a:rPr lang="en-US" dirty="0" smtClean="0"/>
              <a:t>		if (grid[</a:t>
            </a:r>
            <a:r>
              <a:rPr lang="en-US" dirty="0" err="1" smtClean="0"/>
              <a:t>i</a:t>
            </a:r>
            <a:r>
              <a:rPr lang="en-US" dirty="0" smtClean="0"/>
              <a:t>][j] == 1) points += 3</a:t>
            </a:r>
          </a:p>
          <a:p>
            <a:pPr marL="114300" indent="0">
              <a:buNone/>
            </a:pPr>
            <a:r>
              <a:rPr lang="en-US" dirty="0"/>
              <a:t>	</a:t>
            </a:r>
            <a:r>
              <a:rPr lang="en-US" dirty="0" smtClean="0"/>
              <a:t>		else </a:t>
            </a:r>
            <a:r>
              <a:rPr lang="en-US" b="1" dirty="0" smtClean="0"/>
              <a:t>if (</a:t>
            </a:r>
            <a:r>
              <a:rPr lang="en-US" b="1" dirty="0" err="1" smtClean="0"/>
              <a:t>isMinus</a:t>
            </a:r>
            <a:r>
              <a:rPr lang="en-US" b="1" dirty="0" smtClean="0"/>
              <a:t>)</a:t>
            </a:r>
            <a:r>
              <a:rPr lang="en-US" dirty="0" smtClean="0"/>
              <a:t> points -= 1</a:t>
            </a:r>
          </a:p>
          <a:p>
            <a:pPr marL="114300" indent="0">
              <a:buNone/>
            </a:pPr>
            <a:r>
              <a:rPr lang="en-US" dirty="0"/>
              <a:t>	</a:t>
            </a:r>
            <a:r>
              <a:rPr lang="en-US" dirty="0" smtClean="0"/>
              <a:t>	end for</a:t>
            </a:r>
          </a:p>
          <a:p>
            <a:pPr marL="114300" indent="0">
              <a:buNone/>
            </a:pPr>
            <a:r>
              <a:rPr lang="en-US" dirty="0"/>
              <a:t>	</a:t>
            </a:r>
            <a:r>
              <a:rPr lang="en-US" dirty="0" smtClean="0"/>
              <a:t>end for</a:t>
            </a:r>
          </a:p>
          <a:p>
            <a:pPr marL="114300" indent="0">
              <a:buNone/>
            </a:pPr>
            <a:r>
              <a:rPr lang="en-US" dirty="0"/>
              <a:t>	</a:t>
            </a:r>
            <a:r>
              <a:rPr lang="en-US" dirty="0" smtClean="0"/>
              <a:t>return points</a:t>
            </a:r>
          </a:p>
          <a:p>
            <a:pPr marL="114300" indent="0">
              <a:buNone/>
            </a:pPr>
            <a:r>
              <a:rPr lang="en-US" dirty="0" smtClean="0"/>
              <a:t>end </a:t>
            </a:r>
            <a:r>
              <a:rPr lang="en-US" dirty="0" err="1" smtClean="0"/>
              <a:t>countPoints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966760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End Of File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Any Questions?</a:t>
            </a:r>
            <a:endParaRPr lang="en-US" sz="32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400" y="819136"/>
            <a:ext cx="4537912" cy="4083063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081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858480" y="291078"/>
            <a:ext cx="34558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>
                <a:solidFill>
                  <a:prstClr val="black"/>
                </a:solidFill>
                <a:latin typeface="Gill Sans" charset="0"/>
                <a:ea typeface="Gill Sans" charset="0"/>
                <a:cs typeface="Gill Sans" charset="0"/>
              </a:rPr>
              <a:t>Standard Solution</a:t>
            </a:r>
            <a:endParaRPr lang="en-US" sz="3600" dirty="0">
              <a:solidFill>
                <a:prstClr val="black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4" name="TextShape 1"/>
          <p:cNvSpPr txBox="1"/>
          <p:nvPr/>
        </p:nvSpPr>
        <p:spPr>
          <a:xfrm>
            <a:off x="777328" y="1332189"/>
            <a:ext cx="7618186" cy="1184845"/>
          </a:xfrm>
          <a:prstGeom prst="rect">
            <a:avLst/>
          </a:prstGeom>
          <a:noFill/>
          <a:ln>
            <a:noFill/>
          </a:ln>
        </p:spPr>
        <p:txBody>
          <a:bodyPr lIns="67500" tIns="33750" rIns="67500" bIns="33750"/>
          <a:lstStyle/>
          <a:p>
            <a:pPr marL="205740" indent="-205470" algn="just">
              <a:buClr>
                <a:srgbClr val="4F81BD"/>
              </a:buClr>
              <a:buSzPct val="76000"/>
              <a:buFont typeface="Wingdings 3" charset="2"/>
              <a:buChar char=""/>
            </a:pPr>
            <a:r>
              <a:rPr lang="en-US" sz="2400" b="1" spc="-1" dirty="0">
                <a:solidFill>
                  <a:srgbClr val="1CADE4"/>
                </a:solidFill>
                <a:uFill>
                  <a:solidFill>
                    <a:srgbClr val="FFFFFF"/>
                  </a:solidFill>
                </a:uFill>
                <a:latin typeface="Calibri Light" panose="020F0302020204030204"/>
              </a:rPr>
              <a:t>Step 1: 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 panose="020F0302020204030204"/>
              </a:rPr>
              <a:t>Find the top-left corner of each island.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002958" y="6358226"/>
            <a:ext cx="10470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prstClr val="white"/>
                </a:solidFill>
              </a:rPr>
              <a:t>Island</a:t>
            </a: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137206" y="2517034"/>
            <a:ext cx="445116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F0055"/>
                </a:solidFill>
                <a:latin typeface="Consolas" charset="0"/>
                <a:ea typeface="Consolas" charset="0"/>
                <a:cs typeface="Consolas" charset="0"/>
              </a:rPr>
              <a:t>for</a:t>
            </a:r>
            <a:r>
              <a:rPr lang="en-US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(</a:t>
            </a:r>
            <a:r>
              <a:rPr lang="en-US" dirty="0" err="1">
                <a:solidFill>
                  <a:srgbClr val="7F0055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0; </a:t>
            </a:r>
            <a:r>
              <a:rPr lang="en-US" dirty="0" err="1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&lt; </a:t>
            </a:r>
            <a:r>
              <a:rPr lang="en-US" dirty="0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R</a:t>
            </a:r>
            <a:r>
              <a:rPr lang="en-US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  <a:r>
              <a:rPr lang="en-US" dirty="0" err="1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++) {</a:t>
            </a:r>
          </a:p>
          <a:p>
            <a:r>
              <a:rPr lang="en-US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dirty="0">
                <a:solidFill>
                  <a:srgbClr val="7F0055"/>
                </a:solidFill>
                <a:latin typeface="Consolas" charset="0"/>
                <a:ea typeface="Consolas" charset="0"/>
                <a:cs typeface="Consolas" charset="0"/>
              </a:rPr>
              <a:t>for</a:t>
            </a:r>
            <a:r>
              <a:rPr lang="en-US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(</a:t>
            </a:r>
            <a:r>
              <a:rPr lang="en-US" dirty="0" err="1">
                <a:solidFill>
                  <a:srgbClr val="7F0055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j</a:t>
            </a:r>
            <a:r>
              <a:rPr lang="en-US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0; </a:t>
            </a:r>
            <a:r>
              <a:rPr lang="en-US" dirty="0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j</a:t>
            </a:r>
            <a:r>
              <a:rPr lang="en-US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&lt; </a:t>
            </a:r>
            <a:r>
              <a:rPr lang="en-US" dirty="0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C</a:t>
            </a:r>
            <a:r>
              <a:rPr lang="en-US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  <a:r>
              <a:rPr lang="en-US" dirty="0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j</a:t>
            </a:r>
            <a:r>
              <a:rPr lang="en-US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++) {</a:t>
            </a:r>
          </a:p>
          <a:p>
            <a:r>
              <a:rPr lang="en-US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   if(</a:t>
            </a:r>
            <a:r>
              <a:rPr lang="en-US" dirty="0">
                <a:solidFill>
                  <a:srgbClr val="0000C0"/>
                </a:solidFill>
                <a:latin typeface="Consolas" charset="0"/>
                <a:ea typeface="Consolas" charset="0"/>
                <a:cs typeface="Consolas" charset="0"/>
              </a:rPr>
              <a:t>map</a:t>
            </a:r>
            <a:r>
              <a:rPr lang="en-US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[</a:t>
            </a:r>
            <a:r>
              <a:rPr lang="en-US" dirty="0" err="1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][</a:t>
            </a:r>
            <a:r>
              <a:rPr lang="en-US" dirty="0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j</a:t>
            </a:r>
            <a:r>
              <a:rPr lang="en-US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] == 1) {</a:t>
            </a:r>
          </a:p>
          <a:p>
            <a:r>
              <a:rPr lang="en-US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		</a:t>
            </a:r>
            <a:r>
              <a:rPr lang="en-US" dirty="0">
                <a:solidFill>
                  <a:srgbClr val="3F7F5F"/>
                </a:solidFill>
                <a:latin typeface="Consolas" charset="0"/>
                <a:ea typeface="Consolas" charset="0"/>
                <a:cs typeface="Consolas" charset="0"/>
              </a:rPr>
              <a:t> //Step 2</a:t>
            </a:r>
          </a:p>
          <a:p>
            <a:r>
              <a:rPr lang="en-US" dirty="0">
                <a:solidFill>
                  <a:srgbClr val="3F7F5F"/>
                </a:solidFill>
                <a:latin typeface="Consolas" charset="0"/>
                <a:ea typeface="Consolas" charset="0"/>
                <a:cs typeface="Consolas" charset="0"/>
              </a:rPr>
              <a:t>		 //Step 3</a:t>
            </a:r>
          </a:p>
          <a:p>
            <a:r>
              <a:rPr lang="en-US" dirty="0">
                <a:solidFill>
                  <a:srgbClr val="3F7F5F"/>
                </a:solidFill>
                <a:latin typeface="Consolas" charset="0"/>
                <a:ea typeface="Consolas" charset="0"/>
                <a:cs typeface="Consolas" charset="0"/>
              </a:rPr>
              <a:t>		 //use a counter</a:t>
            </a:r>
            <a:endParaRPr lang="en-US" dirty="0">
              <a:solidFill>
                <a:srgbClr val="000000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	 }</a:t>
            </a:r>
          </a:p>
          <a:p>
            <a:r>
              <a:rPr lang="en-US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}</a:t>
            </a:r>
          </a:p>
          <a:p>
            <a:r>
              <a:rPr lang="en-US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dirty="0">
              <a:solidFill>
                <a:prstClr val="black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187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858480" y="291078"/>
            <a:ext cx="34558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>
                <a:solidFill>
                  <a:prstClr val="black"/>
                </a:solidFill>
                <a:latin typeface="Gill Sans" charset="0"/>
                <a:ea typeface="Gill Sans" charset="0"/>
                <a:cs typeface="Gill Sans" charset="0"/>
              </a:rPr>
              <a:t>Standard Solution</a:t>
            </a:r>
            <a:endParaRPr lang="en-US" sz="3600" dirty="0">
              <a:solidFill>
                <a:prstClr val="black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4" name="TextShape 1"/>
          <p:cNvSpPr txBox="1"/>
          <p:nvPr/>
        </p:nvSpPr>
        <p:spPr>
          <a:xfrm>
            <a:off x="777328" y="1332189"/>
            <a:ext cx="7618186" cy="1184845"/>
          </a:xfrm>
          <a:prstGeom prst="rect">
            <a:avLst/>
          </a:prstGeom>
          <a:noFill/>
          <a:ln>
            <a:noFill/>
          </a:ln>
        </p:spPr>
        <p:txBody>
          <a:bodyPr lIns="67500" tIns="33750" rIns="67500" bIns="33750"/>
          <a:lstStyle/>
          <a:p>
            <a:pPr marL="205740" indent="-205470" algn="just">
              <a:buClr>
                <a:srgbClr val="4F81BD"/>
              </a:buClr>
              <a:buSzPct val="76000"/>
              <a:buFont typeface="Wingdings 3" charset="2"/>
              <a:buChar char=""/>
            </a:pPr>
            <a:r>
              <a:rPr lang="en-US" sz="2400" b="1" spc="-1" dirty="0">
                <a:solidFill>
                  <a:srgbClr val="1CADE4"/>
                </a:solidFill>
                <a:uFill>
                  <a:solidFill>
                    <a:srgbClr val="FFFFFF"/>
                  </a:solidFill>
                </a:uFill>
                <a:latin typeface="Calibri Light" panose="020F0302020204030204"/>
              </a:rPr>
              <a:t>Step 2: 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 panose="020F0302020204030204"/>
              </a:rPr>
              <a:t>Find the height (and width) of that island.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002958" y="6358226"/>
            <a:ext cx="10470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prstClr val="white"/>
                </a:solidFill>
              </a:rPr>
              <a:t>Island</a:t>
            </a: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433819" y="1860544"/>
            <a:ext cx="586965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74320" lvl="1"/>
            <a:r>
              <a:rPr lang="en-US" dirty="0" err="1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position = </a:t>
            </a:r>
            <a:r>
              <a:rPr lang="en-US" dirty="0" err="1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;</a:t>
            </a:r>
          </a:p>
          <a:p>
            <a:pPr marL="274320" lvl="1"/>
            <a:r>
              <a:rPr lang="en-US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while (map[position][j]==1) position++;</a:t>
            </a:r>
          </a:p>
          <a:p>
            <a:pPr marL="274320" lvl="1"/>
            <a:r>
              <a:rPr lang="en-US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//then how do you know the </a:t>
            </a:r>
            <a:r>
              <a:rPr lang="en-US" dirty="0" smtClean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height of </a:t>
            </a:r>
            <a:r>
              <a:rPr lang="en-US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this island?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2430312" y="3220088"/>
            <a:ext cx="3876675" cy="2222507"/>
          </a:xfrm>
          <a:prstGeom prst="round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dirty="0">
                <a:solidFill>
                  <a:prstClr val="white"/>
                </a:solidFill>
              </a:rPr>
              <a:t>Similar for width</a:t>
            </a:r>
            <a:endParaRPr lang="en-US" sz="6600" dirty="0">
              <a:solidFill>
                <a:prstClr val="white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177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858480" y="291078"/>
            <a:ext cx="34558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>
                <a:solidFill>
                  <a:prstClr val="black"/>
                </a:solidFill>
                <a:latin typeface="Gill Sans" charset="0"/>
                <a:ea typeface="Gill Sans" charset="0"/>
                <a:cs typeface="Gill Sans" charset="0"/>
              </a:rPr>
              <a:t>Standard Solution</a:t>
            </a:r>
            <a:endParaRPr lang="en-US" sz="3600" dirty="0">
              <a:solidFill>
                <a:prstClr val="black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4" name="TextShape 1"/>
          <p:cNvSpPr txBox="1"/>
          <p:nvPr/>
        </p:nvSpPr>
        <p:spPr>
          <a:xfrm>
            <a:off x="777328" y="1332189"/>
            <a:ext cx="7618186" cy="1184845"/>
          </a:xfrm>
          <a:prstGeom prst="rect">
            <a:avLst/>
          </a:prstGeom>
          <a:noFill/>
          <a:ln>
            <a:noFill/>
          </a:ln>
        </p:spPr>
        <p:txBody>
          <a:bodyPr lIns="67500" tIns="33750" rIns="67500" bIns="33750"/>
          <a:lstStyle/>
          <a:p>
            <a:pPr marL="205740" indent="-205470" algn="just">
              <a:buClr>
                <a:srgbClr val="4F81BD"/>
              </a:buClr>
              <a:buSzPct val="76000"/>
              <a:buFont typeface="Wingdings 3" charset="2"/>
              <a:buChar char=""/>
            </a:pPr>
            <a:r>
              <a:rPr lang="en-US" sz="2400" b="1" spc="-1" dirty="0">
                <a:solidFill>
                  <a:srgbClr val="1CADE4"/>
                </a:solidFill>
                <a:uFill>
                  <a:solidFill>
                    <a:srgbClr val="FFFFFF"/>
                  </a:solidFill>
                </a:uFill>
                <a:latin typeface="Calibri Light" panose="020F0302020204030204"/>
              </a:rPr>
              <a:t>Step 3: 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 panose="020F0302020204030204"/>
              </a:rPr>
              <a:t>How to avoid repeated count?</a:t>
            </a:r>
          </a:p>
          <a:p>
            <a:pPr marL="270" algn="just">
              <a:buClr>
                <a:srgbClr val="4F81BD"/>
              </a:buClr>
              <a:buSzPct val="76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 panose="020F0302020204030204"/>
              </a:rPr>
              <a:t>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002958" y="6358226"/>
            <a:ext cx="10470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prstClr val="white"/>
                </a:solidFill>
              </a:rPr>
              <a:t>Island</a:t>
            </a: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2798558" y="2043402"/>
            <a:ext cx="3455882" cy="1207174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prstClr val="white"/>
                </a:solidFill>
              </a:rPr>
              <a:t>Update the ‘1’s on </a:t>
            </a:r>
            <a:r>
              <a:rPr lang="en-US" sz="2400">
                <a:solidFill>
                  <a:prstClr val="white"/>
                </a:solidFill>
              </a:rPr>
              <a:t>the current island to </a:t>
            </a:r>
            <a:r>
              <a:rPr lang="en-US" sz="2400" dirty="0">
                <a:solidFill>
                  <a:prstClr val="white"/>
                </a:solidFill>
              </a:rPr>
              <a:t>be ‘0’s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671820" y="3704492"/>
          <a:ext cx="1857600" cy="22199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7152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7152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7152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7152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37152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350525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/>
          </p:nvPr>
        </p:nvGraphicFramePr>
        <p:xfrm>
          <a:off x="3657621" y="3704492"/>
          <a:ext cx="1857600" cy="22199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7152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7152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7152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7152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37152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350525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/>
          </p:nvPr>
        </p:nvGraphicFramePr>
        <p:xfrm>
          <a:off x="6643422" y="3704492"/>
          <a:ext cx="1857600" cy="22199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7152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7152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7152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7152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37152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350525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  <p:sp>
        <p:nvSpPr>
          <p:cNvPr id="12" name="Right Arrow 11"/>
          <p:cNvSpPr/>
          <p:nvPr/>
        </p:nvSpPr>
        <p:spPr>
          <a:xfrm>
            <a:off x="2798560" y="4556566"/>
            <a:ext cx="565965" cy="5158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3" name="Right Arrow 12"/>
          <p:cNvSpPr/>
          <p:nvPr/>
        </p:nvSpPr>
        <p:spPr>
          <a:xfrm>
            <a:off x="5847734" y="4556565"/>
            <a:ext cx="565965" cy="5158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68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2" grpId="0" animBg="1"/>
      <p:bldP spid="1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858480" y="291078"/>
            <a:ext cx="39536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prstClr val="black"/>
                </a:solidFill>
                <a:latin typeface="Gill Sans" charset="0"/>
                <a:ea typeface="Gill Sans" charset="0"/>
                <a:cs typeface="Gill Sans" charset="0"/>
              </a:rPr>
              <a:t>Easy “Lazy” Solution</a:t>
            </a:r>
          </a:p>
        </p:txBody>
      </p:sp>
      <p:sp>
        <p:nvSpPr>
          <p:cNvPr id="4" name="TextShape 1"/>
          <p:cNvSpPr txBox="1"/>
          <p:nvPr/>
        </p:nvSpPr>
        <p:spPr>
          <a:xfrm>
            <a:off x="777328" y="1332189"/>
            <a:ext cx="7618186" cy="1184845"/>
          </a:xfrm>
          <a:prstGeom prst="rect">
            <a:avLst/>
          </a:prstGeom>
          <a:noFill/>
          <a:ln>
            <a:noFill/>
          </a:ln>
        </p:spPr>
        <p:txBody>
          <a:bodyPr lIns="67500" tIns="33750" rIns="67500" bIns="33750"/>
          <a:lstStyle/>
          <a:p>
            <a:pPr marL="205740" indent="-205470" algn="just">
              <a:buClr>
                <a:srgbClr val="4F81BD"/>
              </a:buClr>
              <a:buSzPct val="76000"/>
              <a:buFont typeface="Wingdings 3" charset="2"/>
              <a:buChar char=""/>
            </a:pPr>
            <a:r>
              <a:rPr lang="en-US" sz="2400" b="1" spc="-1" dirty="0">
                <a:solidFill>
                  <a:srgbClr val="1CADE4"/>
                </a:solidFill>
                <a:uFill>
                  <a:solidFill>
                    <a:srgbClr val="FFFFFF"/>
                  </a:solidFill>
                </a:uFill>
                <a:latin typeface="Calibri Light" panose="020F0302020204030204"/>
              </a:rPr>
              <a:t>Step 1: 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 panose="020F0302020204030204"/>
              </a:rPr>
              <a:t>Find the top-left corner of each island, with a twist.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002958" y="6358226"/>
            <a:ext cx="10470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prstClr val="white"/>
                </a:solidFill>
              </a:rPr>
              <a:t>Island</a:t>
            </a: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524024" y="2009137"/>
            <a:ext cx="3872132" cy="902677"/>
          </a:xfrm>
          <a:prstGeom prst="round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prstClr val="white"/>
                </a:solidFill>
              </a:rPr>
              <a:t>Look </a:t>
            </a:r>
            <a:r>
              <a:rPr lang="en-US" sz="2800">
                <a:solidFill>
                  <a:prstClr val="white"/>
                </a:solidFill>
              </a:rPr>
              <a:t>for this pattern:</a:t>
            </a:r>
            <a:endParaRPr lang="en-US" sz="2800" dirty="0">
              <a:solidFill>
                <a:prstClr val="white"/>
              </a:solidFill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5599604" y="1931562"/>
          <a:ext cx="1212522" cy="120201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6261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0626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96861">
                <a:tc>
                  <a:txBody>
                    <a:bodyPr/>
                    <a:lstStyle/>
                    <a:p>
                      <a:pPr algn="ctr"/>
                      <a:endParaRPr lang="en-US" sz="2900" dirty="0">
                        <a:solidFill>
                          <a:schemeClr val="tx2"/>
                        </a:solidFill>
                      </a:endParaRPr>
                    </a:p>
                  </a:txBody>
                  <a:tcPr marL="149215" marR="149215" marT="74608" marB="74608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900" dirty="0"/>
                        <a:t>0</a:t>
                      </a:r>
                    </a:p>
                  </a:txBody>
                  <a:tcPr marL="149215" marR="149215" marT="74608" marB="74608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05151">
                <a:tc>
                  <a:txBody>
                    <a:bodyPr/>
                    <a:lstStyle/>
                    <a:p>
                      <a:pPr algn="ctr"/>
                      <a:r>
                        <a:rPr lang="en-US" sz="2900" dirty="0"/>
                        <a:t>0</a:t>
                      </a:r>
                    </a:p>
                  </a:txBody>
                  <a:tcPr marL="149215" marR="149215" marT="74608" marB="74608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900" dirty="0"/>
                        <a:t>1</a:t>
                      </a:r>
                    </a:p>
                  </a:txBody>
                  <a:tcPr marL="149215" marR="149215" marT="74608" marB="74608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8" name="Rounded Rectangle 7"/>
          <p:cNvSpPr/>
          <p:nvPr/>
        </p:nvSpPr>
        <p:spPr>
          <a:xfrm>
            <a:off x="524024" y="3530667"/>
            <a:ext cx="7871490" cy="596746"/>
          </a:xfrm>
          <a:prstGeom prst="round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>
                <a:solidFill>
                  <a:prstClr val="white"/>
                </a:solidFill>
              </a:rPr>
              <a:t>Increment counter each time you see that pattern</a:t>
            </a:r>
            <a:endParaRPr lang="en-US" sz="2800" dirty="0">
              <a:solidFill>
                <a:prstClr val="white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441158" y="4410645"/>
            <a:ext cx="1460806" cy="1460806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dirty="0">
                <a:solidFill>
                  <a:prstClr val="white"/>
                </a:solidFill>
              </a:rPr>
              <a:t>?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2292959" y="4572481"/>
            <a:ext cx="3710277" cy="1313077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prstClr val="white"/>
                </a:solidFill>
              </a:rPr>
              <a:t>What if the “1” is on the left </a:t>
            </a:r>
            <a:r>
              <a:rPr lang="en-US" sz="2800">
                <a:solidFill>
                  <a:prstClr val="white"/>
                </a:solidFill>
              </a:rPr>
              <a:t>or top of </a:t>
            </a:r>
            <a:r>
              <a:rPr lang="en-US" sz="2800" dirty="0">
                <a:solidFill>
                  <a:prstClr val="white"/>
                </a:solidFill>
              </a:rPr>
              <a:t>the map?</a:t>
            </a: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/>
          </p:nvPr>
        </p:nvGraphicFramePr>
        <p:xfrm>
          <a:off x="6537914" y="4524506"/>
          <a:ext cx="1857600" cy="1478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7152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7152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7152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7152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37152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350525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E20A1-CA8B-C44B-AF3A-EA9FF10691F4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020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</p:bldLst>
  </p:timing>
</p:sld>
</file>

<file path=ppt/theme/_rels/them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2_Retrospect">
  <a:themeElements>
    <a:clrScheme name="Retrospect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3_Retrospect">
  <a:themeElements>
    <a:clrScheme name="Retrospect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ppt/theme/theme5.xml><?xml version="1.0" encoding="utf-8"?>
<a:theme xmlns:a="http://schemas.openxmlformats.org/drawingml/2006/main" name="1_Retrospect">
  <a:themeElements>
    <a:clrScheme name="Retrospect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02006FA4-1611-4B07-AF7F-85CF6D20EB3E}"/>
    </a:ext>
  </a:extLst>
</a:theme>
</file>

<file path=ppt/theme/theme6.xml><?xml version="1.0" encoding="utf-8"?>
<a:theme xmlns:a="http://schemas.openxmlformats.org/drawingml/2006/main" name="Adjacency">
  <a:themeElements>
    <a:clrScheme name="Adjacency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5353</TotalTime>
  <Words>2472</Words>
  <Application>Microsoft Macintosh PowerPoint</Application>
  <PresentationFormat>On-screen Show (4:3)</PresentationFormat>
  <Paragraphs>1315</Paragraphs>
  <Slides>52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52</vt:i4>
      </vt:variant>
    </vt:vector>
  </HeadingPairs>
  <TitlesOfParts>
    <vt:vector size="68" baseType="lpstr">
      <vt:lpstr>Calibri</vt:lpstr>
      <vt:lpstr>Calibri Light</vt:lpstr>
      <vt:lpstr>Cambria</vt:lpstr>
      <vt:lpstr>Consolas</vt:lpstr>
      <vt:lpstr>Gill Sans</vt:lpstr>
      <vt:lpstr>Monaco</vt:lpstr>
      <vt:lpstr>Times New Roman</vt:lpstr>
      <vt:lpstr>Wingdings</vt:lpstr>
      <vt:lpstr>Wingdings 3</vt:lpstr>
      <vt:lpstr>Arial</vt:lpstr>
      <vt:lpstr>Retrospect</vt:lpstr>
      <vt:lpstr>2_Retrospect</vt:lpstr>
      <vt:lpstr>Office Theme</vt:lpstr>
      <vt:lpstr>3_Retrospect</vt:lpstr>
      <vt:lpstr>1_Retrospect</vt:lpstr>
      <vt:lpstr>Adjacency</vt:lpstr>
      <vt:lpstr>Take-Home Lab #01</vt:lpstr>
      <vt:lpstr>Problem 1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Problem 2</vt:lpstr>
      <vt:lpstr>2048 Puzzle</vt:lpstr>
      <vt:lpstr>Sample 1</vt:lpstr>
      <vt:lpstr>Sample 1</vt:lpstr>
      <vt:lpstr>Sample 2</vt:lpstr>
      <vt:lpstr>Sample 2</vt:lpstr>
      <vt:lpstr>Sample 3</vt:lpstr>
      <vt:lpstr>Sample 3</vt:lpstr>
      <vt:lpstr>Sample 4</vt:lpstr>
      <vt:lpstr>Sample 4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Sample 1</vt:lpstr>
      <vt:lpstr>Sample 2</vt:lpstr>
      <vt:lpstr>Sample 3</vt:lpstr>
      <vt:lpstr>Sample 4</vt:lpstr>
      <vt:lpstr>PowerPoint Presentation</vt:lpstr>
      <vt:lpstr>moveLeft</vt:lpstr>
      <vt:lpstr>moveLeft</vt:lpstr>
      <vt:lpstr>moveLeft</vt:lpstr>
      <vt:lpstr>moveLeft</vt:lpstr>
      <vt:lpstr>Problem 3</vt:lpstr>
      <vt:lpstr>Problem Summary</vt:lpstr>
      <vt:lpstr>Test your understanding…</vt:lpstr>
      <vt:lpstr>Test your understanding…</vt:lpstr>
      <vt:lpstr>Skeleton</vt:lpstr>
      <vt:lpstr>Query 1 – Calculate position with most targets</vt:lpstr>
      <vt:lpstr>Count targets</vt:lpstr>
      <vt:lpstr>Query 2 – Calculate most efficient bomb</vt:lpstr>
      <vt:lpstr>Count points</vt:lpstr>
      <vt:lpstr>Notice the similarities between count targets and count points?</vt:lpstr>
      <vt:lpstr>Count points</vt:lpstr>
      <vt:lpstr>End Of File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Problem 1</dc:title>
  <dc:creator>John Kevin Tjahjadi</dc:creator>
  <cp:lastModifiedBy>John Kevin Tjahjadi</cp:lastModifiedBy>
  <cp:revision>20</cp:revision>
  <dcterms:created xsi:type="dcterms:W3CDTF">2016-08-22T05:01:22Z</dcterms:created>
  <dcterms:modified xsi:type="dcterms:W3CDTF">2017-01-23T16:49:56Z</dcterms:modified>
</cp:coreProperties>
</file>

<file path=docProps/thumbnail.jpeg>
</file>